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2" r:id="rId9"/>
    <p:sldId id="303" r:id="rId10"/>
    <p:sldId id="304" r:id="rId11"/>
    <p:sldId id="270" r:id="rId12"/>
    <p:sldId id="306" r:id="rId13"/>
    <p:sldId id="278" r:id="rId14"/>
    <p:sldId id="288" r:id="rId15"/>
    <p:sldId id="280" r:id="rId16"/>
    <p:sldId id="290" r:id="rId17"/>
    <p:sldId id="293" r:id="rId18"/>
    <p:sldId id="292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6" autoAdjust="0"/>
    <p:restoredTop sz="96404" autoAdjust="0"/>
  </p:normalViewPr>
  <p:slideViewPr>
    <p:cSldViewPr snapToGrid="0" showGuides="1">
      <p:cViewPr varScale="1">
        <p:scale>
          <a:sx n="111" d="100"/>
          <a:sy n="111" d="100"/>
        </p:scale>
        <p:origin x="4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9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72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89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51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47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38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05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50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45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266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4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CC549-2360-47AD-8185-BDE2821AFD24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FA6B-5265-4791-9947-8ACF5ECA5E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09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77;&#1080;&#1087;-&#1092;&#1082;&#1080;&#1089;.&#1088;&#1092;/%d1%80%d0%b5%d0%b5%d1%81%d1%82%d1%80-%d1%88%d1%81%d0%ba/" TargetMode="External"/><Relationship Id="rId2" Type="http://schemas.openxmlformats.org/officeDocument/2006/relationships/hyperlink" Target="http://&#1092;&#1094;&#1086;&#1084;&#1086;&#1092;&#1074;.&#1088;&#1092;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cntd.ru/document/564062355" TargetMode="External"/><Relationship Id="rId2" Type="http://schemas.openxmlformats.org/officeDocument/2006/relationships/hyperlink" Target="http://www.kremlin.ru/acts/assignments/orders/6211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&#1092;&#1094;&#1086;&#1084;&#1086;&#1092;&#1074;.&#1088;&#1092;/files/ioe/documents/EUPLTB92VTJ4P45XZ8G6.pdf" TargetMode="External"/><Relationship Id="rId5" Type="http://schemas.openxmlformats.org/officeDocument/2006/relationships/hyperlink" Target="http://&#1092;&#1094;&#1086;&#1084;&#1086;&#1092;&#1074;.&#1088;&#1092;/files/ioe/documents/YH59N146G6JA19QPXGPT.pdf" TargetMode="External"/><Relationship Id="rId4" Type="http://schemas.openxmlformats.org/officeDocument/2006/relationships/hyperlink" Target="http://docs.cntd.ru/document/564748801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mail.ru/public/2qcw/HWMeGMo6i" TargetMode="External"/><Relationship Id="rId2" Type="http://schemas.openxmlformats.org/officeDocument/2006/relationships/hyperlink" Target="http://gimn-1-inta.ucoz.ru/2020/2/plan_raboty_shsk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lgym33.edumsko.ru/uploads/31700/31624/section/1811465/Ustav_SHSK_skan.pdf?1603292649807" TargetMode="External"/><Relationship Id="rId4" Type="http://schemas.openxmlformats.org/officeDocument/2006/relationships/hyperlink" Target="https://cloud.mail.ru/public/2e3h/2nEfH8Stk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eQ8sBENEwtYjO8LIx19KmRzGMgbTbt-k0BTX6y4hEQw/edi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doc346763216_608907708?hash=d77ec4848e98dc09fb&amp;dl=7380a7465c0bf8f13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maps-rf.ru/vologodskaja-oblast/vozhegodskij-rajon/" TargetMode="External"/><Relationship Id="rId3" Type="http://schemas.openxmlformats.org/officeDocument/2006/relationships/hyperlink" Target="https://maps-rf.ru/vologodskaja-oblast/babushkinskij-rajon/" TargetMode="External"/><Relationship Id="rId7" Type="http://schemas.openxmlformats.org/officeDocument/2006/relationships/hyperlink" Target="https://maps-rf.ru/vologodskaja-oblast/verhovazhskij-rajon/" TargetMode="External"/><Relationship Id="rId2" Type="http://schemas.openxmlformats.org/officeDocument/2006/relationships/hyperlink" Target="https://maps-rf.ru/vologodskaja-oblast/babaevskij-raj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ps-rf.ru/vologodskaja-oblast/velikoustjugskij-rajon/" TargetMode="External"/><Relationship Id="rId5" Type="http://schemas.openxmlformats.org/officeDocument/2006/relationships/hyperlink" Target="https://maps-rf.ru/vologodskaja-oblast/vashkinskij-rajon/" TargetMode="External"/><Relationship Id="rId4" Type="http://schemas.openxmlformats.org/officeDocument/2006/relationships/hyperlink" Target="https://maps-rf.ru/vologodskaja-oblast/belozerskij-rajo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-rf.ru/vologodskaja-oblast/vytegorskij-rajon/" TargetMode="External"/><Relationship Id="rId2" Type="http://schemas.openxmlformats.org/officeDocument/2006/relationships/hyperlink" Target="https://maps-rf.ru/vologodskaja-oblast/vologodskij-raj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s-rf.ru/vologodskaja-oblast/grjazoveckij-rajo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-rf.ru/vologodskaja-oblast/kirillovskij-rajon/" TargetMode="External"/><Relationship Id="rId2" Type="http://schemas.openxmlformats.org/officeDocument/2006/relationships/hyperlink" Target="https://maps-rf.ru/vologodskaja-oblast/kadujskij-rajo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ps-rf.ru/vologodskaja-oblast/mezhdurechenskij-rajon/" TargetMode="External"/><Relationship Id="rId4" Type="http://schemas.openxmlformats.org/officeDocument/2006/relationships/hyperlink" Target="https://maps-rf.ru/vologodskaja-oblast/kichmengsko-gorodeckij-rajo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-rf.ru/vologodskaja-oblast/njuksenskij-rajon/" TargetMode="External"/><Relationship Id="rId2" Type="http://schemas.openxmlformats.org/officeDocument/2006/relationships/hyperlink" Target="https://maps-rf.ru/vologodskaja-oblast/nikolskij-rajo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-rf.ru/vologodskaja-oblast/sjamzhenskij-rajon/" TargetMode="External"/><Relationship Id="rId2" Type="http://schemas.openxmlformats.org/officeDocument/2006/relationships/hyperlink" Target="https://maps-rf.ru/vologodskaja-oblast/sokolskij-rajo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ps-rf.ru/vologodskaja-oblast/totemskij-rajon/" TargetMode="External"/><Relationship Id="rId4" Type="http://schemas.openxmlformats.org/officeDocument/2006/relationships/hyperlink" Target="https://maps-rf.ru/vologodskaja-oblast/tarnogskij-rajo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-rf.ru/vologodskaja-oblast/ustjuzhenskij-rajon/" TargetMode="External"/><Relationship Id="rId2" Type="http://schemas.openxmlformats.org/officeDocument/2006/relationships/hyperlink" Target="https://maps-rf.ru/vologodskaja-oblast/ust-kubinskij-raj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ps-rf.ru/vologodskaja-oblast/cherepoveckij-rajon/" TargetMode="External"/><Relationship Id="rId5" Type="http://schemas.openxmlformats.org/officeDocument/2006/relationships/hyperlink" Target="https://maps-rf.ru/vologodskaja-oblast/chagodoshhenskij-rajon/" TargetMode="External"/><Relationship Id="rId4" Type="http://schemas.openxmlformats.org/officeDocument/2006/relationships/hyperlink" Target="https://maps-rf.ru/vologodskaja-oblast/harovskij-rajon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aps-rf.ru/vologodskaja-oblast/sheksninskij-rajo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Промежуточные итоги работы по созданию школьных спортивных клубов в образовательных организациях Вологодской области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877408"/>
            <a:ext cx="9144000" cy="203981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1600" dirty="0" smtClean="0"/>
              <a:t>Мешалкин Александр Сергеевич,</a:t>
            </a:r>
            <a:br>
              <a:rPr lang="ru-RU" sz="1600" dirty="0" smtClean="0"/>
            </a:br>
            <a:r>
              <a:rPr lang="ru-RU" sz="1600" dirty="0" smtClean="0"/>
              <a:t>старший методист АОУ ДО ВО «РЦДОД»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26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</a:t>
            </a:r>
            <a:r>
              <a:rPr lang="ru-RU" sz="1600" b="1" dirty="0">
                <a:solidFill>
                  <a:prstClr val="black"/>
                </a:solidFill>
              </a:rPr>
              <a:t>августа 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407297"/>
              </p:ext>
            </p:extLst>
          </p:nvPr>
        </p:nvGraphicFramePr>
        <p:xfrm>
          <a:off x="838200" y="1745673"/>
          <a:ext cx="10442171" cy="5112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4988">
                  <a:extLst>
                    <a:ext uri="{9D8B030D-6E8A-4147-A177-3AD203B41FA5}">
                      <a16:colId xmlns:a16="http://schemas.microsoft.com/office/drawing/2014/main" val="2143054823"/>
                    </a:ext>
                  </a:extLst>
                </a:gridCol>
                <a:gridCol w="1059951">
                  <a:extLst>
                    <a:ext uri="{9D8B030D-6E8A-4147-A177-3AD203B41FA5}">
                      <a16:colId xmlns:a16="http://schemas.microsoft.com/office/drawing/2014/main" val="2618077169"/>
                    </a:ext>
                  </a:extLst>
                </a:gridCol>
                <a:gridCol w="8827232">
                  <a:extLst>
                    <a:ext uri="{9D8B030D-6E8A-4147-A177-3AD203B41FA5}">
                      <a16:colId xmlns:a16="http://schemas.microsoft.com/office/drawing/2014/main" val="800047969"/>
                    </a:ext>
                  </a:extLst>
                </a:gridCol>
              </a:tblGrid>
              <a:tr h="271900">
                <a:tc rowSpan="2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tc rowSpan="2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Череповец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  </a:t>
                      </a:r>
                      <a:r>
                        <a:rPr lang="ru-RU" sz="1200" dirty="0">
                          <a:effectLst/>
                        </a:rPr>
                        <a:t>МАОУ  " СОШ №19"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822883072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2. МАОУ </a:t>
                      </a:r>
                      <a:r>
                        <a:rPr lang="ru-RU" sz="1400" dirty="0">
                          <a:effectLst/>
                        </a:rPr>
                        <a:t>" СОШ № 20"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17849582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3.  </a:t>
                      </a:r>
                      <a:r>
                        <a:rPr lang="ru-RU" sz="1400" dirty="0">
                          <a:effectLst/>
                        </a:rPr>
                        <a:t>МАОУ  "Образовательный центр № 36"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1182050894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4. МАОУ </a:t>
                      </a:r>
                      <a:r>
                        <a:rPr lang="ru-RU" sz="1400" dirty="0">
                          <a:effectLst/>
                        </a:rPr>
                        <a:t>" СОШ №14"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2181008758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5. МАОУ </a:t>
                      </a:r>
                      <a:r>
                        <a:rPr lang="ru-RU" sz="1400" dirty="0">
                          <a:effectLst/>
                        </a:rPr>
                        <a:t>"Центр образования №29"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1314290387"/>
                  </a:ext>
                </a:extLst>
              </a:tr>
              <a:tr h="322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6. МАОУ </a:t>
                      </a:r>
                      <a:r>
                        <a:rPr lang="ru-RU" sz="1400" dirty="0">
                          <a:effectLst/>
                        </a:rPr>
                        <a:t>" СОШ № 9 с углубленным изучением отдельных предметов"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3436980000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7. МАОУ </a:t>
                      </a:r>
                      <a:r>
                        <a:rPr lang="ru-RU" sz="1400" dirty="0">
                          <a:effectLst/>
                        </a:rPr>
                        <a:t>«СОШ № 5 имени Е. А. </a:t>
                      </a:r>
                      <a:r>
                        <a:rPr lang="ru-RU" sz="1400" dirty="0" err="1">
                          <a:effectLst/>
                        </a:rPr>
                        <a:t>Поромонова</a:t>
                      </a:r>
                      <a:r>
                        <a:rPr lang="ru-RU" sz="1400" dirty="0">
                          <a:effectLst/>
                        </a:rPr>
                        <a:t>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2636795244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8. МАОУ </a:t>
                      </a:r>
                      <a:r>
                        <a:rPr lang="ru-RU" sz="1400" dirty="0">
                          <a:effectLst/>
                        </a:rPr>
                        <a:t>" СОШ #4"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3997430316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9.  </a:t>
                      </a:r>
                      <a:r>
                        <a:rPr lang="ru-RU" sz="1400" dirty="0">
                          <a:effectLst/>
                        </a:rPr>
                        <a:t>МАОУ  «Общеобразовательная школа для обучающихся с ограниченными возможностями здоровья № 35»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2503591072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10. МАОУ  </a:t>
                      </a:r>
                      <a:r>
                        <a:rPr lang="ru-RU" sz="1400" dirty="0">
                          <a:effectLst/>
                        </a:rPr>
                        <a:t>" СОШ № 33"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3607554906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11. МАОУ </a:t>
                      </a:r>
                      <a:r>
                        <a:rPr lang="ru-RU" sz="1400" dirty="0">
                          <a:effectLst/>
                        </a:rPr>
                        <a:t>"Центр образования № 32"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1216787390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12. МАОУ </a:t>
                      </a:r>
                      <a:r>
                        <a:rPr lang="ru-RU" sz="1400" dirty="0">
                          <a:effectLst/>
                        </a:rPr>
                        <a:t>" СОШ №34"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2150318708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13. МАОУ </a:t>
                      </a:r>
                      <a:r>
                        <a:rPr lang="ru-RU" sz="1400" dirty="0">
                          <a:effectLst/>
                        </a:rPr>
                        <a:t>"Центр образования им. И. А. Милютина"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3060806372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14. МАОУ </a:t>
                      </a:r>
                      <a:r>
                        <a:rPr lang="ru-RU" sz="1400" dirty="0">
                          <a:effectLst/>
                        </a:rPr>
                        <a:t>" СОШ №15"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2482805138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15. МАОУ </a:t>
                      </a:r>
                      <a:r>
                        <a:rPr lang="ru-RU" sz="1400" dirty="0">
                          <a:effectLst/>
                        </a:rPr>
                        <a:t>" СОШ № 18"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4112319104"/>
                  </a:ext>
                </a:extLst>
              </a:tr>
              <a:tr h="322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16. МАОУ </a:t>
                      </a:r>
                      <a:r>
                        <a:rPr lang="ru-RU" sz="1400" dirty="0">
                          <a:effectLst/>
                        </a:rPr>
                        <a:t>"Начальная общеобразовательная школа № 43"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1284603425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17. МАОУ </a:t>
                      </a:r>
                      <a:r>
                        <a:rPr lang="ru-RU" sz="1400" dirty="0">
                          <a:effectLst/>
                        </a:rPr>
                        <a:t>" СОШ № 28"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1918565965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18. </a:t>
                      </a:r>
                      <a:r>
                        <a:rPr lang="ru-RU" sz="1400" dirty="0">
                          <a:effectLst/>
                        </a:rPr>
                        <a:t>МАОУ "СОШ № 2"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967115750"/>
                  </a:ext>
                </a:extLst>
              </a:tr>
              <a:tr h="337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19. МАОУ </a:t>
                      </a:r>
                      <a:r>
                        <a:rPr lang="ru-RU" sz="1400" dirty="0">
                          <a:effectLst/>
                        </a:rPr>
                        <a:t>«СОШ № 21 с углубленным изучением отдельных предметов»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990996958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20.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МАОУ </a:t>
                      </a:r>
                      <a:r>
                        <a:rPr lang="ru-RU" sz="1400" dirty="0">
                          <a:effectLst/>
                        </a:rPr>
                        <a:t>"СОШ № 1 имени Максима Горького"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2225186224"/>
                  </a:ext>
                </a:extLst>
              </a:tr>
              <a:tr h="337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21. МАОУ </a:t>
                      </a:r>
                      <a:r>
                        <a:rPr lang="ru-RU" sz="1400" dirty="0">
                          <a:effectLst/>
                        </a:rPr>
                        <a:t>"СОШ № 10 с углубленным изучением отдельных предметов"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53" marR="62453" marT="0" marB="0"/>
                </a:tc>
                <a:extLst>
                  <a:ext uri="{0D108BD9-81ED-4DB2-BD59-A6C34878D82A}">
                    <a16:rowId xmlns:a16="http://schemas.microsoft.com/office/drawing/2014/main" val="4293164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280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Где и как  найти в Реестре сведения о вашем клубе: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5051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Сайт</a:t>
            </a:r>
            <a:r>
              <a:rPr lang="ru-RU" dirty="0" smtClean="0"/>
              <a:t> ФГБУ Федеральный центр организационно-методического обеспечения физического воспитания (</a:t>
            </a:r>
            <a:r>
              <a:rPr lang="en-US" dirty="0">
                <a:hlinkClick r:id="rId2"/>
              </a:rPr>
              <a:t>http://xn--b1atfb1adk.xn--p1ai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) </a:t>
            </a:r>
          </a:p>
          <a:p>
            <a:r>
              <a:rPr lang="ru-RU" dirty="0" smtClean="0"/>
              <a:t>На главной странице</a:t>
            </a:r>
            <a:r>
              <a:rPr lang="en-US" dirty="0"/>
              <a:t> </a:t>
            </a:r>
            <a:r>
              <a:rPr lang="en-US" dirty="0" smtClean="0"/>
              <a:t>&gt; </a:t>
            </a:r>
            <a:r>
              <a:rPr lang="ru-RU" b="1" dirty="0" smtClean="0"/>
              <a:t>Деятельность Центра</a:t>
            </a:r>
            <a:r>
              <a:rPr lang="en-US" b="1" dirty="0" smtClean="0"/>
              <a:t> </a:t>
            </a:r>
            <a:r>
              <a:rPr lang="en-US" dirty="0" smtClean="0"/>
              <a:t>&gt; </a:t>
            </a:r>
            <a:r>
              <a:rPr lang="ru-RU" dirty="0" smtClean="0"/>
              <a:t>Школьные клубы</a:t>
            </a:r>
            <a:r>
              <a:rPr lang="en-US" dirty="0" smtClean="0"/>
              <a:t> &gt; </a:t>
            </a:r>
            <a:r>
              <a:rPr lang="ru-RU" b="1" dirty="0" smtClean="0"/>
              <a:t>Реестр</a:t>
            </a:r>
            <a:r>
              <a:rPr lang="ru-RU" dirty="0" smtClean="0"/>
              <a:t> </a:t>
            </a:r>
            <a:r>
              <a:rPr lang="ru-RU" b="1" dirty="0" smtClean="0"/>
              <a:t>ШСК</a:t>
            </a:r>
            <a:r>
              <a:rPr lang="ru-RU" dirty="0" smtClean="0"/>
              <a:t> </a:t>
            </a:r>
            <a:r>
              <a:rPr lang="en-US" dirty="0" smtClean="0"/>
              <a:t>&gt;</a:t>
            </a:r>
            <a:r>
              <a:rPr lang="en-US" dirty="0"/>
              <a:t> </a:t>
            </a:r>
            <a:r>
              <a:rPr lang="ru-RU" dirty="0" smtClean="0"/>
              <a:t>Единый </a:t>
            </a:r>
            <a:r>
              <a:rPr lang="ru-RU" dirty="0"/>
              <a:t>всероссийский перечень (реестр) школьных спортивных клубов представлен на </a:t>
            </a:r>
            <a:r>
              <a:rPr lang="ru-RU" dirty="0">
                <a:hlinkClick r:id="rId3"/>
              </a:rPr>
              <a:t>«Единой информационной площадке по направлению «Физическая культура и спорт в образовании» в информационной системе «ИТП ШСК</a:t>
            </a:r>
            <a:r>
              <a:rPr lang="ru-RU" dirty="0" smtClean="0">
                <a:hlinkClick r:id="rId3"/>
              </a:rPr>
              <a:t>»</a:t>
            </a:r>
            <a:r>
              <a:rPr lang="ru-RU" dirty="0" smtClean="0"/>
              <a:t>  </a:t>
            </a:r>
          </a:p>
          <a:p>
            <a:r>
              <a:rPr lang="ru-RU" sz="2000" b="1" dirty="0" smtClean="0"/>
              <a:t>Сведения</a:t>
            </a:r>
            <a:r>
              <a:rPr lang="ru-RU" sz="2000" dirty="0" smtClean="0"/>
              <a:t> о ШСК  </a:t>
            </a:r>
            <a:r>
              <a:rPr lang="ru-RU" sz="2000" b="0" i="0" cap="all" dirty="0" smtClean="0">
                <a:solidFill>
                  <a:srgbClr val="7A7A7A"/>
                </a:solidFill>
                <a:effectLst/>
                <a:latin typeface="Roboto"/>
              </a:rPr>
              <a:t>  </a:t>
            </a:r>
            <a:r>
              <a:rPr lang="ru-RU" sz="2000" dirty="0" smtClean="0"/>
              <a:t>( кликнуть строчку « СМОТРЕТЬ и СКАЧАТЬ»)</a:t>
            </a:r>
            <a:r>
              <a:rPr lang="en-US" sz="2000" dirty="0" smtClean="0"/>
              <a:t>&gt;</a:t>
            </a:r>
            <a:endParaRPr lang="ru-RU" sz="2000" dirty="0" smtClean="0"/>
          </a:p>
          <a:p>
            <a:r>
              <a:rPr lang="en-US" sz="2000" b="1" dirty="0" smtClean="0"/>
              <a:t>C</a:t>
            </a:r>
            <a:r>
              <a:rPr lang="ru-RU" sz="2000" b="1" dirty="0" smtClean="0"/>
              <a:t>ВИДЕТЕЛЬСТВА </a:t>
            </a:r>
            <a:r>
              <a:rPr lang="ru-RU" sz="2000" dirty="0" smtClean="0"/>
              <a:t>( кликнуть строчку « СМОТРЕТЬ и СКАЧАТЬ»).</a:t>
            </a:r>
          </a:p>
          <a:p>
            <a:r>
              <a:rPr lang="ru-RU" sz="2000" dirty="0" smtClean="0"/>
              <a:t>Номера сведений и Свидетельств </a:t>
            </a:r>
            <a:r>
              <a:rPr lang="ru-RU" sz="2000" b="1" dirty="0" smtClean="0"/>
              <a:t>Вологодских ШСК </a:t>
            </a:r>
            <a:r>
              <a:rPr lang="ru-RU" sz="2000" dirty="0" smtClean="0"/>
              <a:t>в Реестре:</a:t>
            </a:r>
          </a:p>
          <a:p>
            <a:r>
              <a:rPr lang="ru-RU" sz="2000" dirty="0" smtClean="0"/>
              <a:t> №</a:t>
            </a:r>
            <a:r>
              <a:rPr lang="en-US" sz="2000" dirty="0" smtClean="0"/>
              <a:t> </a:t>
            </a:r>
            <a:r>
              <a:rPr lang="ru-RU" sz="2000" b="1" dirty="0" smtClean="0"/>
              <a:t>7828 - № 7863</a:t>
            </a:r>
            <a:r>
              <a:rPr lang="ru-RU" sz="2000" dirty="0" smtClean="0"/>
              <a:t>; № </a:t>
            </a:r>
            <a:r>
              <a:rPr lang="ru-RU" sz="2000" b="1" dirty="0" smtClean="0"/>
              <a:t>12441- № 12458</a:t>
            </a:r>
            <a:r>
              <a:rPr lang="ru-RU" sz="2000" dirty="0" smtClean="0"/>
              <a:t>; № </a:t>
            </a:r>
            <a:r>
              <a:rPr lang="ru-RU" sz="2000" b="1" dirty="0" smtClean="0"/>
              <a:t>15708- </a:t>
            </a:r>
            <a:r>
              <a:rPr lang="ru-RU" sz="2000" dirty="0" smtClean="0"/>
              <a:t>№</a:t>
            </a:r>
            <a:r>
              <a:rPr lang="ru-RU" sz="2000" b="1" dirty="0" smtClean="0"/>
              <a:t> 15721; </a:t>
            </a:r>
            <a:r>
              <a:rPr lang="ru-RU" sz="2000" dirty="0" smtClean="0"/>
              <a:t>№</a:t>
            </a:r>
            <a:r>
              <a:rPr lang="ru-RU" sz="2000" b="1" dirty="0" smtClean="0"/>
              <a:t> 16300</a:t>
            </a:r>
            <a:r>
              <a:rPr lang="en-US" sz="2000" b="1" dirty="0" smtClean="0"/>
              <a:t> </a:t>
            </a:r>
            <a:r>
              <a:rPr lang="ru-RU" sz="2000" b="1" dirty="0" smtClean="0"/>
              <a:t>- </a:t>
            </a:r>
            <a:r>
              <a:rPr lang="ru-RU" sz="2000" dirty="0" smtClean="0"/>
              <a:t>№</a:t>
            </a:r>
            <a:r>
              <a:rPr lang="ru-RU" sz="2000" b="1" dirty="0" smtClean="0"/>
              <a:t> 16412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62663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/>
              <a:t>Памятка</a:t>
            </a:r>
            <a:br>
              <a:rPr lang="ru-RU" sz="1800" b="1" dirty="0"/>
            </a:br>
            <a:r>
              <a:rPr lang="ru-RU" sz="1800" b="1" dirty="0"/>
              <a:t>для поиска школьных спортивных клубов Вологодской области в Реестре.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37866"/>
              </p:ext>
            </p:extLst>
          </p:nvPr>
        </p:nvGraphicFramePr>
        <p:xfrm>
          <a:off x="838197" y="1932319"/>
          <a:ext cx="10515602" cy="4209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656">
                  <a:extLst>
                    <a:ext uri="{9D8B030D-6E8A-4147-A177-3AD203B41FA5}">
                      <a16:colId xmlns:a16="http://schemas.microsoft.com/office/drawing/2014/main" val="1577722508"/>
                    </a:ext>
                  </a:extLst>
                </a:gridCol>
                <a:gridCol w="2087592">
                  <a:extLst>
                    <a:ext uri="{9D8B030D-6E8A-4147-A177-3AD203B41FA5}">
                      <a16:colId xmlns:a16="http://schemas.microsoft.com/office/drawing/2014/main" val="379471563"/>
                    </a:ext>
                  </a:extLst>
                </a:gridCol>
                <a:gridCol w="4289604">
                  <a:extLst>
                    <a:ext uri="{9D8B030D-6E8A-4147-A177-3AD203B41FA5}">
                      <a16:colId xmlns:a16="http://schemas.microsoft.com/office/drawing/2014/main" val="2406815276"/>
                    </a:ext>
                  </a:extLst>
                </a:gridCol>
                <a:gridCol w="3587750">
                  <a:extLst>
                    <a:ext uri="{9D8B030D-6E8A-4147-A177-3AD203B41FA5}">
                      <a16:colId xmlns:a16="http://schemas.microsoft.com/office/drawing/2014/main" val="3557387790"/>
                    </a:ext>
                  </a:extLst>
                </a:gridCol>
              </a:tblGrid>
              <a:tr h="1173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Дата  регистрации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 ШСК в Реестре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Номер файла в котором размещено свидетельство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4666685"/>
                  </a:ext>
                </a:extLst>
              </a:tr>
              <a:tr h="37949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 марта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7828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1277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9966501"/>
                  </a:ext>
                </a:extLst>
              </a:tr>
              <a:tr h="3794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7863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1312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1425588"/>
                  </a:ext>
                </a:extLst>
              </a:tr>
              <a:tr h="37949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 апреля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12441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0738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161327"/>
                  </a:ext>
                </a:extLst>
              </a:tr>
              <a:tr h="3794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12458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0755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3634055"/>
                  </a:ext>
                </a:extLst>
              </a:tr>
              <a:tr h="379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24 июля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15708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6984335"/>
                  </a:ext>
                </a:extLst>
              </a:tr>
              <a:tr h="379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15721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4557068"/>
                  </a:ext>
                </a:extLst>
              </a:tr>
              <a:tr h="37949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 августа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16300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139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1922463"/>
                  </a:ext>
                </a:extLst>
              </a:tr>
              <a:tr h="3794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16412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3792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074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Свидетельство о регистрации ШСК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286" y="1690688"/>
            <a:ext cx="9569884" cy="4872949"/>
          </a:xfrm>
        </p:spPr>
      </p:pic>
    </p:spTree>
    <p:extLst>
      <p:ext uri="{BB962C8B-B14F-4D97-AF65-F5344CB8AC3E}">
        <p14:creationId xmlns:p14="http://schemas.microsoft.com/office/powerpoint/2010/main" val="2232370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4496"/>
            <a:ext cx="12037621" cy="691779"/>
          </a:xfrm>
        </p:spPr>
        <p:txBody>
          <a:bodyPr anchor="t" anchorCtr="0">
            <a:norm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ДОКУМЕНТЫ, РЕГУЛИРУЮЩИЕ ДЕЯТЕЛЬНОСТЬ ШКОЛЬНЫХ СПОРТИВНЫХ КЛУБОВ </a:t>
            </a:r>
            <a:endParaRPr lang="ru-RU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670" y="766119"/>
            <a:ext cx="11910951" cy="5812811"/>
          </a:xfrm>
        </p:spPr>
        <p:txBody>
          <a:bodyPr>
            <a:noAutofit/>
          </a:bodyPr>
          <a:lstStyle/>
          <a:p>
            <a:endParaRPr lang="ru-RU" sz="1800" dirty="0" smtClean="0">
              <a:latin typeface="+mj-lt"/>
            </a:endParaRPr>
          </a:p>
          <a:p>
            <a:r>
              <a:rPr lang="ru-RU" sz="1800" dirty="0" smtClean="0">
                <a:latin typeface="+mj-lt"/>
              </a:rPr>
              <a:t>Перечень </a:t>
            </a:r>
            <a:r>
              <a:rPr lang="ru-RU" sz="1800" dirty="0">
                <a:latin typeface="+mj-lt"/>
              </a:rPr>
              <a:t>поручений по итогам заседания Совета при Президенте по развитию физической культуры </a:t>
            </a:r>
            <a:br>
              <a:rPr lang="ru-RU" sz="1800" dirty="0">
                <a:latin typeface="+mj-lt"/>
              </a:rPr>
            </a:br>
            <a:r>
              <a:rPr lang="ru-RU" sz="1800" dirty="0">
                <a:latin typeface="+mj-lt"/>
              </a:rPr>
              <a:t>и спорта, прошедшего 10 октября 2019 года</a:t>
            </a:r>
            <a:r>
              <a:rPr lang="ru-RU" sz="1800" dirty="0" smtClean="0">
                <a:latin typeface="+mj-lt"/>
              </a:rPr>
              <a:t>. </a:t>
            </a:r>
            <a:br>
              <a:rPr lang="ru-RU" sz="1800" dirty="0" smtClean="0">
                <a:latin typeface="+mj-lt"/>
              </a:rPr>
            </a:br>
            <a:r>
              <a:rPr lang="en-US" sz="1800" dirty="0" smtClean="0">
                <a:latin typeface="+mj-lt"/>
                <a:hlinkClick r:id="rId2"/>
              </a:rPr>
              <a:t>http</a:t>
            </a:r>
            <a:r>
              <a:rPr lang="en-US" sz="1800" dirty="0">
                <a:latin typeface="+mj-lt"/>
                <a:hlinkClick r:id="rId2"/>
              </a:rPr>
              <a:t>://</a:t>
            </a:r>
            <a:r>
              <a:rPr lang="en-US" sz="1800" dirty="0" smtClean="0">
                <a:latin typeface="+mj-lt"/>
                <a:hlinkClick r:id="rId2"/>
              </a:rPr>
              <a:t>www.kremlin.ru/acts/assignments/orders/62119</a:t>
            </a:r>
            <a:r>
              <a:rPr lang="ru-RU" sz="1800" dirty="0" smtClean="0">
                <a:latin typeface="+mj-lt"/>
              </a:rPr>
              <a:t> </a:t>
            </a:r>
          </a:p>
          <a:p>
            <a:r>
              <a:rPr lang="ru-RU" sz="1800" dirty="0" smtClean="0">
                <a:latin typeface="+mj-lt"/>
              </a:rPr>
              <a:t>РАСПОРЯЖЕНИЕ </a:t>
            </a:r>
            <a:r>
              <a:rPr lang="ru-RU" sz="1800" dirty="0">
                <a:latin typeface="+mj-lt"/>
              </a:rPr>
              <a:t>от 5 декабря 2019 г. N Р-124  Об утверждении Методических рекомендаций по созданию в общеобразовательных организациях, расположенных в сельской местности и малых городах, условий для занятия физической культурой и спортом в рамках региональных проектов, обеспечивающих достижение целей, показателей и результата федерального проекта "Успех каждого ребенка" национального проекта "Образование» </a:t>
            </a:r>
            <a:r>
              <a:rPr lang="ru-RU" sz="1800" dirty="0" smtClean="0">
                <a:latin typeface="+mj-lt"/>
              </a:rPr>
              <a:t> </a:t>
            </a:r>
            <a:r>
              <a:rPr lang="ru-RU" sz="1800" dirty="0">
                <a:latin typeface="+mj-lt"/>
                <a:hlinkClick r:id="rId3"/>
              </a:rPr>
              <a:t>http://</a:t>
            </a:r>
            <a:r>
              <a:rPr lang="ru-RU" sz="1800" dirty="0" smtClean="0">
                <a:latin typeface="+mj-lt"/>
                <a:hlinkClick r:id="rId3"/>
              </a:rPr>
              <a:t>docs.cntd.ru/document/564062355</a:t>
            </a:r>
            <a:r>
              <a:rPr lang="ru-RU" sz="1800" dirty="0" smtClean="0">
                <a:latin typeface="+mj-lt"/>
              </a:rPr>
              <a:t>   </a:t>
            </a:r>
          </a:p>
          <a:p>
            <a:r>
              <a:rPr lang="ru-RU" sz="1800" dirty="0" smtClean="0">
                <a:latin typeface="+mj-lt"/>
              </a:rPr>
              <a:t>ПРИКАЗ от </a:t>
            </a:r>
            <a:r>
              <a:rPr lang="ru-RU" sz="1800" dirty="0">
                <a:latin typeface="+mj-lt"/>
              </a:rPr>
              <a:t>23 марта 2020 г. N </a:t>
            </a:r>
            <a:r>
              <a:rPr lang="ru-RU" sz="1800" dirty="0" smtClean="0">
                <a:latin typeface="+mj-lt"/>
              </a:rPr>
              <a:t>117  </a:t>
            </a:r>
            <a:r>
              <a:rPr lang="ru-RU" sz="1800" dirty="0">
                <a:latin typeface="+mj-lt"/>
              </a:rPr>
              <a:t>Об утверждении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dirty="0">
                <a:latin typeface="+mj-lt"/>
              </a:rPr>
              <a:t>Порядка осуществления деятельности школьных спортивных клубов </a:t>
            </a:r>
            <a:r>
              <a:rPr lang="ru-RU" sz="1800" dirty="0" smtClean="0">
                <a:latin typeface="+mj-lt"/>
              </a:rPr>
              <a:t>(</a:t>
            </a:r>
            <a:r>
              <a:rPr lang="ru-RU" sz="1800" dirty="0">
                <a:latin typeface="+mj-lt"/>
              </a:rPr>
              <a:t>в том числе в виде общественных объединений), не являющихся юридическими </a:t>
            </a:r>
            <a:r>
              <a:rPr lang="ru-RU" sz="1800" dirty="0" smtClean="0">
                <a:latin typeface="+mj-lt"/>
              </a:rPr>
              <a:t>лицами </a:t>
            </a:r>
            <a:r>
              <a:rPr lang="en-US" sz="1800" dirty="0" smtClean="0">
                <a:latin typeface="+mj-lt"/>
                <a:hlinkClick r:id="rId4"/>
              </a:rPr>
              <a:t>http</a:t>
            </a:r>
            <a:r>
              <a:rPr lang="en-US" sz="1800" dirty="0">
                <a:latin typeface="+mj-lt"/>
                <a:hlinkClick r:id="rId4"/>
              </a:rPr>
              <a:t>://</a:t>
            </a:r>
            <a:r>
              <a:rPr lang="en-US" sz="1800" dirty="0" smtClean="0">
                <a:latin typeface="+mj-lt"/>
                <a:hlinkClick r:id="rId4"/>
              </a:rPr>
              <a:t>docs.cntd.ru/document/564748801</a:t>
            </a:r>
            <a:r>
              <a:rPr lang="ru-RU" sz="1800" dirty="0" smtClean="0">
                <a:latin typeface="+mj-lt"/>
              </a:rPr>
              <a:t> </a:t>
            </a:r>
          </a:p>
          <a:p>
            <a:r>
              <a:rPr lang="ru-RU" sz="1800" dirty="0" smtClean="0">
                <a:latin typeface="+mj-lt"/>
              </a:rPr>
              <a:t>Письмо </a:t>
            </a:r>
            <a:r>
              <a:rPr lang="ru-RU" sz="1800" dirty="0" err="1" smtClean="0">
                <a:latin typeface="+mj-lt"/>
              </a:rPr>
              <a:t>Минпросвещения</a:t>
            </a:r>
            <a:r>
              <a:rPr lang="ru-RU" sz="1800" dirty="0" smtClean="0">
                <a:latin typeface="+mj-lt"/>
              </a:rPr>
              <a:t> «О </a:t>
            </a:r>
            <a:r>
              <a:rPr lang="ru-RU" sz="1800" dirty="0">
                <a:latin typeface="+mj-lt"/>
              </a:rPr>
              <a:t>формировании Единого всероссийского перечня (реестра</a:t>
            </a:r>
            <a:r>
              <a:rPr lang="ru-RU" sz="1800" dirty="0" smtClean="0">
                <a:latin typeface="+mj-lt"/>
              </a:rPr>
              <a:t>) </a:t>
            </a:r>
            <a:r>
              <a:rPr lang="ru-RU" sz="1800" dirty="0">
                <a:latin typeface="+mj-lt"/>
              </a:rPr>
              <a:t>школьных спортивных </a:t>
            </a:r>
            <a:r>
              <a:rPr lang="ru-RU" sz="1800" dirty="0" smtClean="0">
                <a:latin typeface="+mj-lt"/>
              </a:rPr>
              <a:t>клубов» (от 03.09.2020  </a:t>
            </a:r>
            <a:r>
              <a:rPr lang="ru-RU" sz="1800" dirty="0">
                <a:latin typeface="+mj-lt"/>
              </a:rPr>
              <a:t>№ </a:t>
            </a:r>
            <a:r>
              <a:rPr lang="ru-RU" sz="1800" dirty="0" smtClean="0">
                <a:latin typeface="+mj-lt"/>
              </a:rPr>
              <a:t>ДГ-1384/06)  </a:t>
            </a:r>
            <a:br>
              <a:rPr lang="ru-RU" sz="1800" dirty="0" smtClean="0">
                <a:latin typeface="+mj-lt"/>
              </a:rPr>
            </a:br>
            <a:r>
              <a:rPr lang="en-US" sz="1800" dirty="0" smtClean="0">
                <a:latin typeface="+mj-lt"/>
                <a:hlinkClick r:id="rId5"/>
              </a:rPr>
              <a:t>http</a:t>
            </a:r>
            <a:r>
              <a:rPr lang="en-US" sz="1800" dirty="0">
                <a:latin typeface="+mj-lt"/>
                <a:hlinkClick r:id="rId5"/>
              </a:rPr>
              <a:t>://xn--</a:t>
            </a:r>
            <a:r>
              <a:rPr lang="en-US" sz="1800" dirty="0" smtClean="0">
                <a:latin typeface="+mj-lt"/>
                <a:hlinkClick r:id="rId5"/>
              </a:rPr>
              <a:t>b1atfb1adk.xn--p1ai/files/ioe/documents/YH59N146G6JA19QPXGPT.pdf</a:t>
            </a:r>
            <a:endParaRPr lang="ru-RU" sz="1800" dirty="0" smtClean="0">
              <a:latin typeface="+mj-lt"/>
            </a:endParaRPr>
          </a:p>
          <a:p>
            <a:r>
              <a:rPr lang="ru-RU" sz="1800" dirty="0" smtClean="0">
                <a:solidFill>
                  <a:srgbClr val="3C3C3C"/>
                </a:solidFill>
                <a:latin typeface="+mj-lt"/>
              </a:rPr>
              <a:t>Межотраслевая программа развития школьного спорта до 2024 года утвержденная приказом Министерства спорта и Министерства просвещения РФ от17.02.2021 г. №86/59 </a:t>
            </a:r>
            <a:br>
              <a:rPr lang="ru-RU" sz="1800" dirty="0" smtClean="0">
                <a:solidFill>
                  <a:srgbClr val="3C3C3C"/>
                </a:solidFill>
                <a:latin typeface="+mj-lt"/>
              </a:rPr>
            </a:br>
            <a:r>
              <a:rPr lang="en-US" sz="1800" dirty="0" smtClean="0">
                <a:solidFill>
                  <a:srgbClr val="3C3C3C"/>
                </a:solidFill>
                <a:latin typeface="+mj-lt"/>
                <a:hlinkClick r:id="rId6"/>
              </a:rPr>
              <a:t>http</a:t>
            </a:r>
            <a:r>
              <a:rPr lang="en-US" sz="1800" dirty="0">
                <a:solidFill>
                  <a:srgbClr val="3C3C3C"/>
                </a:solidFill>
                <a:latin typeface="+mj-lt"/>
                <a:hlinkClick r:id="rId6"/>
              </a:rPr>
              <a:t>://xn--b1atfb1adk.xn--</a:t>
            </a:r>
            <a:r>
              <a:rPr lang="en-US" sz="1800" dirty="0" smtClean="0">
                <a:solidFill>
                  <a:srgbClr val="3C3C3C"/>
                </a:solidFill>
                <a:latin typeface="+mj-lt"/>
                <a:hlinkClick r:id="rId6"/>
              </a:rPr>
              <a:t>p1ai/files/ioe/documents/EUPLTB92VTJ4P45XZ8G6.pdf</a:t>
            </a:r>
            <a:r>
              <a:rPr lang="ru-RU" sz="1800" dirty="0" smtClean="0">
                <a:solidFill>
                  <a:srgbClr val="3C3C3C"/>
                </a:solidFill>
                <a:latin typeface="+mj-lt"/>
              </a:rPr>
              <a:t> </a:t>
            </a:r>
            <a:endParaRPr lang="ru-RU" sz="1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2884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2623"/>
            <a:ext cx="12077205" cy="856846"/>
          </a:xfrm>
        </p:spPr>
        <p:txBody>
          <a:bodyPr anchor="t" anchorCtr="0">
            <a:noAutofit/>
          </a:bodyPr>
          <a:lstStyle/>
          <a:p>
            <a:pPr algn="ctr"/>
            <a:r>
              <a:rPr lang="ru-RU" sz="2400" smtClean="0">
                <a:solidFill>
                  <a:srgbClr val="0070C0"/>
                </a:solidFill>
                <a:latin typeface="+mn-lt"/>
              </a:rPr>
              <a:t>ПЕРЕЧЕНЬ ДОКУМЕНТОВ, РАЗМЕЩАЕМЫХ НА СТРАНИЦЕ (ВКЛАДКЕ) ОФИЦИАЛЬНОГО САЙТА ОРГАНИЗАЦИИ «ШКОЛЬНОГО СПОРТИВНОГО КЛУБА» В СЕТИ ИНТЕРНЕТ</a:t>
            </a:r>
            <a:endParaRPr lang="ru-RU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130" y="1217221"/>
            <a:ext cx="12013870" cy="17634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 smtClean="0">
                <a:latin typeface="+mj-lt"/>
              </a:rPr>
              <a:t>Лицензия</a:t>
            </a:r>
            <a:r>
              <a:rPr lang="ru-RU" sz="1600" dirty="0" smtClean="0">
                <a:latin typeface="+mj-lt"/>
              </a:rPr>
              <a:t> на осуществление образовательной деятельности по виду образования «дополнительное образование детей и взрослых»;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latin typeface="+mj-lt"/>
              </a:rPr>
              <a:t>План спортивно-массовых, физкультурно-спортивных и социально-значимых мероприятий на учебный год </a:t>
            </a:r>
            <a:r>
              <a:rPr lang="ru-RU" sz="1600" dirty="0">
                <a:latin typeface="+mj-lt"/>
              </a:rPr>
              <a:t>(</a:t>
            </a:r>
            <a:r>
              <a:rPr lang="en-US" sz="1600" dirty="0" smtClean="0">
                <a:latin typeface="+mj-lt"/>
                <a:hlinkClick r:id="rId2"/>
              </a:rPr>
              <a:t>http</a:t>
            </a:r>
            <a:r>
              <a:rPr lang="en-US" sz="1600" dirty="0">
                <a:latin typeface="+mj-lt"/>
                <a:hlinkClick r:id="rId2"/>
              </a:rPr>
              <a:t>://</a:t>
            </a:r>
            <a:r>
              <a:rPr lang="en-US" sz="1600" dirty="0" smtClean="0">
                <a:latin typeface="+mj-lt"/>
                <a:hlinkClick r:id="rId2"/>
              </a:rPr>
              <a:t>gimn-1-inta.ucoz.ru/2020/2/plan_raboty_shsk.pdf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>
                <a:latin typeface="+mj-lt"/>
              </a:rPr>
              <a:t>)</a:t>
            </a:r>
            <a:r>
              <a:rPr lang="ru-RU" sz="1600" dirty="0" smtClean="0">
                <a:latin typeface="+mj-lt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latin typeface="+mj-lt"/>
              </a:rPr>
              <a:t>Расписание работы спортивных секций в ШСК;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latin typeface="+mj-lt"/>
              </a:rPr>
              <a:t>Календарный план спортивно-массовых мероприятий (</a:t>
            </a:r>
            <a:r>
              <a:rPr lang="en-US" sz="1600" dirty="0">
                <a:latin typeface="+mj-lt"/>
                <a:hlinkClick r:id="rId3"/>
              </a:rPr>
              <a:t>https://</a:t>
            </a:r>
            <a:r>
              <a:rPr lang="en-US" sz="1600" dirty="0" smtClean="0">
                <a:latin typeface="+mj-lt"/>
                <a:hlinkClick r:id="rId3"/>
              </a:rPr>
              <a:t>cloud.mail.ru/public/2qcw/HWMeGMo6i</a:t>
            </a:r>
            <a:r>
              <a:rPr lang="ru-RU" sz="1600" dirty="0" smtClean="0">
                <a:latin typeface="+mj-lt"/>
              </a:rPr>
              <a:t> 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8964" y="2641073"/>
            <a:ext cx="5533901" cy="3124398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ШСК, созданный в качестве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структурного подразделения 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общеобразовательной организации: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ПРИКАЗ о создании ШСК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ПОЛОЖЕНИЕ о </a:t>
            </a:r>
            <a:r>
              <a:rPr lang="ru-RU" dirty="0" smtClean="0">
                <a:solidFill>
                  <a:schemeClr val="tx1"/>
                </a:solidFill>
              </a:rPr>
              <a:t>ШСК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38602" y="2655324"/>
            <a:ext cx="5937661" cy="3124398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ШСК, созданный в 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виде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общественного объединения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не являющегося юридическим лицом: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ПРОТОКОЛ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съезда (конференции) или общего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собрания ШСК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общеобразовательной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организации о  создании ШСК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1000" dirty="0" smtClean="0">
                <a:solidFill>
                  <a:schemeClr val="tx1"/>
                </a:solidFill>
              </a:rPr>
              <a:t>(</a:t>
            </a:r>
            <a:r>
              <a:rPr lang="en-US" sz="1000" dirty="0">
                <a:solidFill>
                  <a:schemeClr val="tx1"/>
                </a:solidFill>
                <a:hlinkClick r:id="rId4"/>
              </a:rPr>
              <a:t>https://</a:t>
            </a:r>
            <a:r>
              <a:rPr lang="en-US" sz="1000" dirty="0" smtClean="0">
                <a:solidFill>
                  <a:schemeClr val="tx1"/>
                </a:solidFill>
                <a:hlinkClick r:id="rId4"/>
              </a:rPr>
              <a:t>cloud.mail.ru/public/2e3h/2nEfH8Stk</a:t>
            </a:r>
            <a:r>
              <a:rPr lang="ru-RU" sz="1000" dirty="0" smtClean="0">
                <a:solidFill>
                  <a:schemeClr val="tx1"/>
                </a:solidFill>
              </a:rPr>
              <a:t> );</a:t>
            </a: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УСТАВ ШСК, принятый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на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съезде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(конференции) или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общим собранием общеобразовательной организации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</a:rPr>
              <a:t>.</a:t>
            </a:r>
            <a:r>
              <a:rPr kumimoji="0" lang="ru-RU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</a:rPr>
              <a:t> (</a:t>
            </a:r>
            <a:r>
              <a:rPr lang="en-US" sz="1000" dirty="0">
                <a:solidFill>
                  <a:schemeClr val="tx1"/>
                </a:solidFill>
                <a:hlinkClick r:id="rId5"/>
              </a:rPr>
              <a:t>https://</a:t>
            </a:r>
            <a:r>
              <a:rPr lang="en-US" sz="1000" dirty="0" smtClean="0">
                <a:solidFill>
                  <a:schemeClr val="tx1"/>
                </a:solidFill>
                <a:hlinkClick r:id="rId5"/>
              </a:rPr>
              <a:t>mlgym33.edumsko.ru/uploads/31700/31624/section/1811465/Ustav_SHSK_skan.pdf?1603292649807</a:t>
            </a:r>
            <a:r>
              <a:rPr lang="ru-RU" sz="1000" dirty="0">
                <a:solidFill>
                  <a:schemeClr val="tx1"/>
                </a:solidFill>
              </a:rPr>
              <a:t> </a:t>
            </a:r>
            <a:r>
              <a:rPr lang="ru-RU" sz="1000" dirty="0" smtClean="0">
                <a:solidFill>
                  <a:schemeClr val="tx1"/>
                </a:solidFill>
              </a:rPr>
              <a:t>)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</a:rPr>
              <a:t>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18509" y="6148651"/>
            <a:ext cx="8015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latin typeface="+mj-lt"/>
              </a:rPr>
              <a:t>Свидетельство</a:t>
            </a:r>
            <a:r>
              <a:rPr lang="ru-RU" sz="2000" dirty="0">
                <a:latin typeface="+mj-lt"/>
              </a:rPr>
              <a:t> о регистрации ШСК во Всероссийском Реестре.</a:t>
            </a:r>
          </a:p>
        </p:txBody>
      </p:sp>
    </p:spTree>
    <p:extLst>
      <p:ext uri="{BB962C8B-B14F-4D97-AF65-F5344CB8AC3E}">
        <p14:creationId xmlns:p14="http://schemas.microsoft.com/office/powerpoint/2010/main" val="1671770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Форма для заполнения, </a:t>
            </a:r>
            <a:br>
              <a:rPr lang="ru-RU" sz="2000" b="1" dirty="0" smtClean="0"/>
            </a:br>
            <a:r>
              <a:rPr lang="ru-RU" sz="2000" b="1" dirty="0" smtClean="0"/>
              <a:t>сведений о школьных спортивных клубах, включаемых во Всероссийский реестр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Ссылка по  заполнению сведений: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59623" y="2373922"/>
            <a:ext cx="84406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0" i="0" dirty="0" smtClean="0">
              <a:solidFill>
                <a:srgbClr val="202124"/>
              </a:solidFill>
              <a:effectLst/>
              <a:latin typeface="Roboto"/>
            </a:endParaRP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en-US" sz="2400" dirty="0" smtClean="0">
                <a:solidFill>
                  <a:srgbClr val="202124"/>
                </a:solidFill>
                <a:latin typeface="Roboto"/>
                <a:hlinkClick r:id="rId2"/>
              </a:rPr>
              <a:t>https://docs.google.com/forms/d/1eQ8sBENEwtYjO8LIx19KmRzGMgbTbt-k0BTX6y4hEQw/edit</a:t>
            </a:r>
            <a:r>
              <a:rPr lang="ru-RU" sz="2400" dirty="0" smtClean="0">
                <a:solidFill>
                  <a:srgbClr val="202124"/>
                </a:solidFill>
                <a:latin typeface="Roboto"/>
              </a:rPr>
              <a:t> </a:t>
            </a:r>
            <a:endParaRPr lang="ru-RU" sz="2400" b="0" i="0" dirty="0">
              <a:solidFill>
                <a:srgbClr val="20212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931429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006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Фестиваль</a:t>
            </a:r>
            <a:r>
              <a:rPr lang="ru-RU" sz="3200" dirty="0" smtClean="0"/>
              <a:t> школьных спортивных клубов</a:t>
            </a:r>
            <a:br>
              <a:rPr lang="ru-RU" sz="3200" dirty="0" smtClean="0"/>
            </a:br>
            <a:r>
              <a:rPr lang="ru-RU" sz="3200" dirty="0" smtClean="0"/>
              <a:t>Вологодской области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Место и дата проведения: Вологодский р-н, пос. Майский, 9 октября 2021 года. </a:t>
            </a:r>
          </a:p>
          <a:p>
            <a:r>
              <a:rPr lang="ru-RU" dirty="0" smtClean="0"/>
              <a:t>Состав команды: 16 человек (8 мальчиков и 8 девочек). Возраст: 14-15 лет.</a:t>
            </a:r>
          </a:p>
          <a:p>
            <a:r>
              <a:rPr lang="ru-RU" dirty="0" smtClean="0"/>
              <a:t>Виды соревнований: </a:t>
            </a:r>
          </a:p>
          <a:p>
            <a:r>
              <a:rPr lang="ru-RU" dirty="0" smtClean="0"/>
              <a:t>1. Легкая атлетика (смешанная эстафета 8х100 м)</a:t>
            </a:r>
          </a:p>
          <a:p>
            <a:r>
              <a:rPr lang="ru-RU" dirty="0" smtClean="0"/>
              <a:t>2. Плавание ( эстафеты 4х50 м у мальчиков и девочек)</a:t>
            </a:r>
          </a:p>
          <a:p>
            <a:r>
              <a:rPr lang="ru-RU" dirty="0" smtClean="0"/>
              <a:t>3. Баскетбол 3х3 (мальчики и девочки)</a:t>
            </a:r>
          </a:p>
          <a:p>
            <a:r>
              <a:rPr lang="ru-RU" dirty="0" smtClean="0"/>
              <a:t>4. Футбол 6х6 (мальчики)</a:t>
            </a:r>
          </a:p>
          <a:p>
            <a:r>
              <a:rPr lang="ru-RU" dirty="0" smtClean="0"/>
              <a:t>Конкурсная программа:</a:t>
            </a:r>
          </a:p>
          <a:p>
            <a:r>
              <a:rPr lang="ru-RU" dirty="0" smtClean="0"/>
              <a:t> Домашнее задание (конкурс видеороликов). Видеоролики принимаются до 4 октября 2021 года.</a:t>
            </a:r>
          </a:p>
          <a:p>
            <a:r>
              <a:rPr lang="ru-RU" dirty="0" smtClean="0"/>
              <a:t>Ссылка на положение: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vk.com/doc346763216_608907708?hash=d77ec4848e98dc09fb&amp;dl=7380a7465c0bf8f13e</a:t>
            </a:r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995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17033" y="3167390"/>
            <a:ext cx="4183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СПАСИБО ЗА ВНИМАНИЕ !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3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августа </a:t>
            </a:r>
            <a:r>
              <a:rPr lang="ru-RU" sz="1600" b="1" dirty="0">
                <a:solidFill>
                  <a:prstClr val="black"/>
                </a:solidFill>
              </a:rPr>
              <a:t>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 smtClean="0">
                <a:solidFill>
                  <a:prstClr val="black"/>
                </a:solidFill>
              </a:rPr>
              <a:t>зарегистрированные </a:t>
            </a:r>
            <a:r>
              <a:rPr lang="ru-RU" sz="1600" b="1" dirty="0">
                <a:solidFill>
                  <a:prstClr val="black"/>
                </a:solidFill>
              </a:rPr>
              <a:t>во Всероссийском Реестре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94710"/>
              </p:ext>
            </p:extLst>
          </p:nvPr>
        </p:nvGraphicFramePr>
        <p:xfrm>
          <a:off x="897777" y="1828799"/>
          <a:ext cx="10456023" cy="50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819">
                  <a:extLst>
                    <a:ext uri="{9D8B030D-6E8A-4147-A177-3AD203B41FA5}">
                      <a16:colId xmlns:a16="http://schemas.microsoft.com/office/drawing/2014/main" val="4223758619"/>
                    </a:ext>
                  </a:extLst>
                </a:gridCol>
                <a:gridCol w="1579419">
                  <a:extLst>
                    <a:ext uri="{9D8B030D-6E8A-4147-A177-3AD203B41FA5}">
                      <a16:colId xmlns:a16="http://schemas.microsoft.com/office/drawing/2014/main" val="3011659076"/>
                    </a:ext>
                  </a:extLst>
                </a:gridCol>
                <a:gridCol w="8535785">
                  <a:extLst>
                    <a:ext uri="{9D8B030D-6E8A-4147-A177-3AD203B41FA5}">
                      <a16:colId xmlns:a16="http://schemas.microsoft.com/office/drawing/2014/main" val="2198644393"/>
                    </a:ext>
                  </a:extLst>
                </a:gridCol>
              </a:tblGrid>
              <a:tr h="163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2" tooltip="Карта Бабаевского района"/>
                        </a:rPr>
                        <a:t>Бабаевский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Борисовская</a:t>
                      </a:r>
                      <a:r>
                        <a:rPr lang="ru-RU" sz="1200" dirty="0">
                          <a:effectLst/>
                        </a:rPr>
                        <a:t> СОШ"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71874617"/>
                  </a:ext>
                </a:extLst>
              </a:tr>
              <a:tr h="163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2. МБОУ </a:t>
                      </a:r>
                      <a:r>
                        <a:rPr lang="ru-RU" sz="1200" dirty="0">
                          <a:effectLst/>
                        </a:rPr>
                        <a:t>"Бабаевская СОШ №1"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4135728727"/>
                  </a:ext>
                </a:extLst>
              </a:tr>
              <a:tr h="163225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3" tooltip="Карта Бабушкинского района"/>
                        </a:rPr>
                        <a:t>Бабушкинский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МБОУ 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Рослятинская</a:t>
                      </a:r>
                      <a:r>
                        <a:rPr lang="ru-RU" sz="1200" dirty="0">
                          <a:effectLst/>
                        </a:rPr>
                        <a:t> СОШ 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912456984"/>
                  </a:ext>
                </a:extLst>
              </a:tr>
              <a:tr h="16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2. МБОУ </a:t>
                      </a: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Подболотная</a:t>
                      </a:r>
                      <a:r>
                        <a:rPr lang="ru-RU" sz="1200" dirty="0">
                          <a:effectLst/>
                        </a:rPr>
                        <a:t> СОШ"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606275096"/>
                  </a:ext>
                </a:extLst>
              </a:tr>
              <a:tr h="16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3.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Тимановская</a:t>
                      </a:r>
                      <a:r>
                        <a:rPr lang="ru-RU" sz="1200" dirty="0">
                          <a:effectLst/>
                        </a:rPr>
                        <a:t> ООШ 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496399050"/>
                  </a:ext>
                </a:extLst>
              </a:tr>
              <a:tr h="326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4" tooltip="Карта Белозерского района"/>
                        </a:rPr>
                        <a:t>Белозерский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 МОУ </a:t>
                      </a:r>
                      <a:r>
                        <a:rPr lang="ru-RU" sz="1200" dirty="0">
                          <a:effectLst/>
                        </a:rPr>
                        <a:t>"Белозерская коррекционная школа-интернат"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2063341665"/>
                  </a:ext>
                </a:extLst>
              </a:tr>
              <a:tr h="326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5" tooltip="Карта Вашкинского района"/>
                        </a:rPr>
                        <a:t>Вашкинский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1429915259"/>
                  </a:ext>
                </a:extLst>
              </a:tr>
              <a:tr h="163225">
                <a:tc row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6" tooltip="Карта Великоустюгского района"/>
                        </a:rPr>
                        <a:t>Великоустюгский район</a:t>
                      </a:r>
                      <a:r>
                        <a:rPr lang="ru-RU" sz="1200" u="none" strike="noStrike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 МБОУ </a:t>
                      </a: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Полдарская</a:t>
                      </a:r>
                      <a:r>
                        <a:rPr lang="ru-RU" sz="1200" dirty="0">
                          <a:effectLst/>
                        </a:rPr>
                        <a:t> СОШ»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77855171"/>
                  </a:ext>
                </a:extLst>
              </a:tr>
              <a:tr h="1564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Усть</a:t>
                      </a:r>
                      <a:r>
                        <a:rPr lang="ru-RU" sz="1200" dirty="0">
                          <a:effectLst/>
                        </a:rPr>
                        <a:t>-Алексеевская СОШ"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285206676"/>
                  </a:ext>
                </a:extLst>
              </a:tr>
              <a:tr h="16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3. МБОУ </a:t>
                      </a:r>
                      <a:r>
                        <a:rPr lang="ru-RU" sz="1200" dirty="0">
                          <a:effectLst/>
                        </a:rPr>
                        <a:t>«СОШ № 2 с кадетскими классами»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474782824"/>
                  </a:ext>
                </a:extLst>
              </a:tr>
              <a:tr h="311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4. МБОУ </a:t>
                      </a:r>
                      <a:r>
                        <a:rPr lang="ru-RU" sz="1200" dirty="0">
                          <a:effectLst/>
                        </a:rPr>
                        <a:t>" СОШ № 1 с углубленным изучением отдельных предметов"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113111193"/>
                  </a:ext>
                </a:extLst>
              </a:tr>
              <a:tr h="16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5.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МБОУ </a:t>
                      </a:r>
                      <a:r>
                        <a:rPr lang="ru-RU" sz="1200" dirty="0">
                          <a:effectLst/>
                        </a:rPr>
                        <a:t>" СОШ № 15 имени С. </a:t>
                      </a:r>
                      <a:r>
                        <a:rPr lang="ru-RU" sz="1200" dirty="0" err="1">
                          <a:effectLst/>
                        </a:rPr>
                        <a:t>Преминина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402029807"/>
                  </a:ext>
                </a:extLst>
              </a:tr>
              <a:tr h="16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6. МБОУ </a:t>
                      </a:r>
                      <a:r>
                        <a:rPr lang="ru-RU" sz="1200" dirty="0">
                          <a:effectLst/>
                        </a:rPr>
                        <a:t>"Васильевская СОШ 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60955662"/>
                  </a:ext>
                </a:extLst>
              </a:tr>
              <a:tr h="326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7. МБОУ </a:t>
                      </a:r>
                      <a:r>
                        <a:rPr lang="ru-RU" sz="1200" dirty="0">
                          <a:effectLst/>
                        </a:rPr>
                        <a:t>"Гимназия с углублённым изучением отдельных предметов"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729873436"/>
                  </a:ext>
                </a:extLst>
              </a:tr>
              <a:tr h="163225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7" tooltip="Карта Верховажского района"/>
                        </a:rPr>
                        <a:t>Верховажский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Верховажская</a:t>
                      </a:r>
                      <a:r>
                        <a:rPr lang="ru-RU" sz="1200" dirty="0">
                          <a:effectLst/>
                        </a:rPr>
                        <a:t> СШ имени </a:t>
                      </a:r>
                      <a:r>
                        <a:rPr lang="ru-RU" sz="1200" dirty="0" err="1">
                          <a:effectLst/>
                        </a:rPr>
                        <a:t>Я.Я.Кремлёва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71578372"/>
                  </a:ext>
                </a:extLst>
              </a:tr>
              <a:tr h="326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Чушевицкая</a:t>
                      </a:r>
                      <a:r>
                        <a:rPr lang="ru-RU" sz="1200" dirty="0">
                          <a:effectLst/>
                        </a:rPr>
                        <a:t> СШ" </a:t>
                      </a:r>
                      <a:r>
                        <a:rPr lang="ru-RU" sz="1200" dirty="0" err="1">
                          <a:effectLst/>
                        </a:rPr>
                        <a:t>Верховажского</a:t>
                      </a:r>
                      <a:r>
                        <a:rPr lang="ru-RU" sz="1200" dirty="0">
                          <a:effectLst/>
                        </a:rPr>
                        <a:t> района Вологодской области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2617580141"/>
                  </a:ext>
                </a:extLst>
              </a:tr>
              <a:tr h="16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3.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Нижнекулойская</a:t>
                      </a:r>
                      <a:r>
                        <a:rPr lang="ru-RU" sz="1200" dirty="0">
                          <a:effectLst/>
                        </a:rPr>
                        <a:t> СШ"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263010609"/>
                  </a:ext>
                </a:extLst>
              </a:tr>
              <a:tr h="183158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8" tooltip="Карта Вожегодского района"/>
                        </a:rPr>
                        <a:t>Вожегодский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 МБОУ 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Кадниковская</a:t>
                      </a:r>
                      <a:r>
                        <a:rPr lang="ru-RU" sz="1200" dirty="0">
                          <a:effectLst/>
                        </a:rPr>
                        <a:t> школа"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87539935"/>
                  </a:ext>
                </a:extLst>
              </a:tr>
              <a:tr h="311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2.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Бекетовская</a:t>
                      </a:r>
                      <a:r>
                        <a:rPr lang="ru-RU" sz="1200" dirty="0">
                          <a:effectLst/>
                        </a:rPr>
                        <a:t> школа</a:t>
                      </a:r>
                      <a:r>
                        <a:rPr lang="ru-RU" sz="1200" dirty="0" smtClean="0">
                          <a:effectLst/>
                        </a:rPr>
                        <a:t>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1504560507"/>
                  </a:ext>
                </a:extLst>
              </a:tr>
              <a:tr h="183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3.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Тигинская</a:t>
                      </a:r>
                      <a:r>
                        <a:rPr lang="ru-RU" sz="1200" dirty="0">
                          <a:effectLst/>
                        </a:rPr>
                        <a:t> школа"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3877463231"/>
                  </a:ext>
                </a:extLst>
              </a:tr>
              <a:tr h="183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4. МБОУ </a:t>
                      </a:r>
                      <a:r>
                        <a:rPr lang="ru-RU" sz="1200" dirty="0">
                          <a:effectLst/>
                        </a:rPr>
                        <a:t>"</a:t>
                      </a:r>
                      <a:r>
                        <a:rPr lang="ru-RU" sz="1200" dirty="0" err="1">
                          <a:effectLst/>
                        </a:rPr>
                        <a:t>Вожегодская</a:t>
                      </a:r>
                      <a:r>
                        <a:rPr lang="ru-RU" sz="1200" dirty="0">
                          <a:effectLst/>
                        </a:rPr>
                        <a:t> СШ"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992120025"/>
                  </a:ext>
                </a:extLst>
              </a:tr>
              <a:tr h="183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5. МБОУ </a:t>
                      </a:r>
                      <a:r>
                        <a:rPr lang="ru-RU" sz="1200" dirty="0">
                          <a:effectLst/>
                        </a:rPr>
                        <a:t>"Верхне-Кубинская школа"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/>
                </a:tc>
                <a:extLst>
                  <a:ext uri="{0D108BD9-81ED-4DB2-BD59-A6C34878D82A}">
                    <a16:rowId xmlns:a16="http://schemas.microsoft.com/office/drawing/2014/main" val="2056444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796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</a:t>
            </a:r>
            <a:r>
              <a:rPr lang="ru-RU" sz="1600" b="1" dirty="0">
                <a:solidFill>
                  <a:prstClr val="black"/>
                </a:solidFill>
              </a:rPr>
              <a:t>августа 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689522"/>
              </p:ext>
            </p:extLst>
          </p:nvPr>
        </p:nvGraphicFramePr>
        <p:xfrm>
          <a:off x="838200" y="1787226"/>
          <a:ext cx="10515600" cy="4928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145">
                  <a:extLst>
                    <a:ext uri="{9D8B030D-6E8A-4147-A177-3AD203B41FA5}">
                      <a16:colId xmlns:a16="http://schemas.microsoft.com/office/drawing/2014/main" val="994584653"/>
                    </a:ext>
                  </a:extLst>
                </a:gridCol>
                <a:gridCol w="1953491">
                  <a:extLst>
                    <a:ext uri="{9D8B030D-6E8A-4147-A177-3AD203B41FA5}">
                      <a16:colId xmlns:a16="http://schemas.microsoft.com/office/drawing/2014/main" val="2778300715"/>
                    </a:ext>
                  </a:extLst>
                </a:gridCol>
                <a:gridCol w="8194964">
                  <a:extLst>
                    <a:ext uri="{9D8B030D-6E8A-4147-A177-3AD203B41FA5}">
                      <a16:colId xmlns:a16="http://schemas.microsoft.com/office/drawing/2014/main" val="1196475154"/>
                    </a:ext>
                  </a:extLst>
                </a:gridCol>
              </a:tblGrid>
              <a:tr h="195330">
                <a:tc rowSpan="1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 u="none" strike="noStrike">
                          <a:effectLst/>
                          <a:hlinkClick r:id="rId2" tooltip="Карта Вологодского района"/>
                        </a:rPr>
                        <a:t>Вологодский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1.  </a:t>
                      </a:r>
                      <a:r>
                        <a:rPr lang="ru-RU" sz="1200" b="1" dirty="0">
                          <a:effectLst/>
                        </a:rPr>
                        <a:t>МОУ ВМР "</a:t>
                      </a:r>
                      <a:r>
                        <a:rPr lang="ru-RU" sz="1200" b="1" dirty="0" err="1">
                          <a:effectLst/>
                        </a:rPr>
                        <a:t>Кубенская</a:t>
                      </a:r>
                      <a:r>
                        <a:rPr lang="ru-RU" sz="1200" b="1" dirty="0">
                          <a:effectLst/>
                        </a:rPr>
                        <a:t> СШ имени </a:t>
                      </a:r>
                      <a:r>
                        <a:rPr lang="ru-RU" sz="1200" b="1" dirty="0" err="1">
                          <a:effectLst/>
                        </a:rPr>
                        <a:t>А.Ф.Клубова</a:t>
                      </a:r>
                      <a:r>
                        <a:rPr lang="ru-RU" sz="1200" b="1" dirty="0">
                          <a:effectLst/>
                        </a:rPr>
                        <a:t>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2887478581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2. МОУ  </a:t>
                      </a:r>
                      <a:r>
                        <a:rPr lang="ru-RU" sz="1200" b="1" dirty="0">
                          <a:effectLst/>
                        </a:rPr>
                        <a:t>ВМР "</a:t>
                      </a:r>
                      <a:r>
                        <a:rPr lang="ru-RU" sz="1200" b="1" dirty="0" err="1">
                          <a:effectLst/>
                        </a:rPr>
                        <a:t>Присухонская</a:t>
                      </a:r>
                      <a:r>
                        <a:rPr lang="ru-RU" sz="1200" b="1" dirty="0">
                          <a:effectLst/>
                        </a:rPr>
                        <a:t> ОШ"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748226774"/>
                  </a:ext>
                </a:extLst>
              </a:tr>
              <a:tr h="193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3.</a:t>
                      </a:r>
                      <a:r>
                        <a:rPr lang="ru-RU" sz="1200" b="1" baseline="0" dirty="0" smtClean="0">
                          <a:effectLst/>
                        </a:rPr>
                        <a:t> </a:t>
                      </a:r>
                      <a:r>
                        <a:rPr lang="ru-RU" sz="1200" b="1" dirty="0" smtClean="0">
                          <a:effectLst/>
                        </a:rPr>
                        <a:t>МБОУ </a:t>
                      </a:r>
                      <a:r>
                        <a:rPr lang="ru-RU" sz="1200" b="1" dirty="0">
                          <a:effectLst/>
                        </a:rPr>
                        <a:t>ВМР " </a:t>
                      </a:r>
                      <a:r>
                        <a:rPr lang="ru-RU" sz="1200" b="1" dirty="0" err="1">
                          <a:effectLst/>
                        </a:rPr>
                        <a:t>Семенковская</a:t>
                      </a:r>
                      <a:r>
                        <a:rPr lang="ru-RU" sz="1200" b="1" dirty="0">
                          <a:effectLst/>
                        </a:rPr>
                        <a:t> ОШ имени С.В. </a:t>
                      </a:r>
                      <a:r>
                        <a:rPr lang="ru-RU" sz="1200" b="1" dirty="0" err="1">
                          <a:effectLst/>
                        </a:rPr>
                        <a:t>Солодягина</a:t>
                      </a:r>
                      <a:r>
                        <a:rPr lang="ru-RU" sz="1200" b="1" dirty="0">
                          <a:effectLst/>
                        </a:rPr>
                        <a:t>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851613985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4. МБОУ </a:t>
                      </a:r>
                      <a:r>
                        <a:rPr lang="ru-RU" sz="1200" b="1" dirty="0">
                          <a:effectLst/>
                        </a:rPr>
                        <a:t>ВМР "</a:t>
                      </a:r>
                      <a:r>
                        <a:rPr lang="ru-RU" sz="1200" b="1" dirty="0" err="1">
                          <a:effectLst/>
                        </a:rPr>
                        <a:t>Новленская</a:t>
                      </a:r>
                      <a:r>
                        <a:rPr lang="ru-RU" sz="1200" b="1" dirty="0">
                          <a:effectLst/>
                        </a:rPr>
                        <a:t> ОШ имени </a:t>
                      </a:r>
                      <a:r>
                        <a:rPr lang="ru-RU" sz="1200" b="1" dirty="0" err="1">
                          <a:effectLst/>
                        </a:rPr>
                        <a:t>И.А.Каберова</a:t>
                      </a:r>
                      <a:r>
                        <a:rPr lang="ru-RU" sz="1200" b="1" dirty="0">
                          <a:effectLst/>
                        </a:rPr>
                        <a:t>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3001103748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5. МБОУ </a:t>
                      </a:r>
                      <a:r>
                        <a:rPr lang="ru-RU" sz="1200" b="1" dirty="0">
                          <a:effectLst/>
                        </a:rPr>
                        <a:t>ВМР "</a:t>
                      </a:r>
                      <a:r>
                        <a:rPr lang="ru-RU" sz="1200" b="1" dirty="0" err="1">
                          <a:effectLst/>
                        </a:rPr>
                        <a:t>Березниковская</a:t>
                      </a:r>
                      <a:r>
                        <a:rPr lang="ru-RU" sz="1200" b="1" dirty="0">
                          <a:effectLst/>
                        </a:rPr>
                        <a:t> ОШ имени Е.М. </a:t>
                      </a:r>
                      <a:r>
                        <a:rPr lang="ru-RU" sz="1200" b="1" dirty="0" err="1">
                          <a:effectLst/>
                        </a:rPr>
                        <a:t>Ставцева</a:t>
                      </a:r>
                      <a:r>
                        <a:rPr lang="ru-RU" sz="1200" b="1" dirty="0">
                          <a:effectLst/>
                        </a:rPr>
                        <a:t>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2359953742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6. МБОУ </a:t>
                      </a:r>
                      <a:r>
                        <a:rPr lang="ru-RU" sz="1200" b="1" dirty="0">
                          <a:effectLst/>
                        </a:rPr>
                        <a:t>ВМР "Ермаковская СШ"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76522142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7. МБОУ </a:t>
                      </a:r>
                      <a:r>
                        <a:rPr lang="ru-RU" sz="1200" b="1" dirty="0">
                          <a:effectLst/>
                        </a:rPr>
                        <a:t>ВМР  "Васильевская СШ"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837244619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8. МБОУ </a:t>
                      </a:r>
                      <a:r>
                        <a:rPr lang="ru-RU" sz="1200" b="1" dirty="0">
                          <a:effectLst/>
                        </a:rPr>
                        <a:t>ВМР "</a:t>
                      </a:r>
                      <a:r>
                        <a:rPr lang="ru-RU" sz="1200" b="1" dirty="0" err="1">
                          <a:effectLst/>
                        </a:rPr>
                        <a:t>Огарковская</a:t>
                      </a:r>
                      <a:r>
                        <a:rPr lang="ru-RU" sz="1200" b="1" dirty="0">
                          <a:effectLst/>
                        </a:rPr>
                        <a:t> </a:t>
                      </a:r>
                      <a:r>
                        <a:rPr lang="ru-RU" sz="1200" b="1" dirty="0" err="1">
                          <a:effectLst/>
                        </a:rPr>
                        <a:t>СШимени</a:t>
                      </a:r>
                      <a:r>
                        <a:rPr lang="ru-RU" sz="1200" b="1" dirty="0">
                          <a:effectLst/>
                        </a:rPr>
                        <a:t> М. Г. </a:t>
                      </a:r>
                      <a:r>
                        <a:rPr lang="ru-RU" sz="1200" b="1" dirty="0" err="1">
                          <a:effectLst/>
                        </a:rPr>
                        <a:t>Лобытова</a:t>
                      </a:r>
                      <a:r>
                        <a:rPr lang="ru-RU" sz="1200" b="1" dirty="0">
                          <a:effectLst/>
                        </a:rPr>
                        <a:t>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878198098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9. МБОУ </a:t>
                      </a:r>
                      <a:r>
                        <a:rPr lang="ru-RU" sz="1200" b="1" dirty="0">
                          <a:effectLst/>
                        </a:rPr>
                        <a:t>ВМР  "</a:t>
                      </a:r>
                      <a:r>
                        <a:rPr lang="ru-RU" sz="1200" b="1" dirty="0" err="1">
                          <a:effectLst/>
                        </a:rPr>
                        <a:t>Кипеловская</a:t>
                      </a:r>
                      <a:r>
                        <a:rPr lang="ru-RU" sz="1200" b="1" dirty="0">
                          <a:effectLst/>
                        </a:rPr>
                        <a:t> СШ»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535487544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10. МБОУ </a:t>
                      </a:r>
                      <a:r>
                        <a:rPr lang="ru-RU" sz="1200" b="1" dirty="0">
                          <a:effectLst/>
                        </a:rPr>
                        <a:t>ВМР «Спасская СШ»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499251234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11. БОУ </a:t>
                      </a:r>
                      <a:r>
                        <a:rPr lang="ru-RU" sz="1200" b="1" dirty="0">
                          <a:effectLst/>
                        </a:rPr>
                        <a:t>ВМР "Майская СШ имени </a:t>
                      </a:r>
                      <a:r>
                        <a:rPr lang="ru-RU" sz="1200" b="1" dirty="0" err="1">
                          <a:effectLst/>
                        </a:rPr>
                        <a:t>А.К.Панкратова</a:t>
                      </a:r>
                      <a:r>
                        <a:rPr lang="ru-RU" sz="1200" b="1" dirty="0">
                          <a:effectLst/>
                        </a:rPr>
                        <a:t>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3346411825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12. БОУ ВМР "</a:t>
                      </a:r>
                      <a:r>
                        <a:rPr lang="ru-RU" sz="1200" b="1" dirty="0" err="1">
                          <a:effectLst/>
                        </a:rPr>
                        <a:t>Федотовская</a:t>
                      </a:r>
                      <a:r>
                        <a:rPr lang="ru-RU" sz="1200" b="1" dirty="0">
                          <a:effectLst/>
                        </a:rPr>
                        <a:t> СШ"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664971278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13. БОУ ВМР "</a:t>
                      </a:r>
                      <a:r>
                        <a:rPr lang="ru-RU" sz="1200" b="1" dirty="0" err="1">
                          <a:effectLst/>
                        </a:rPr>
                        <a:t>Надеевская</a:t>
                      </a:r>
                      <a:r>
                        <a:rPr lang="ru-RU" sz="1200" b="1" dirty="0">
                          <a:effectLst/>
                        </a:rPr>
                        <a:t> СШ"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2989954987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14. БОУ </a:t>
                      </a:r>
                      <a:r>
                        <a:rPr lang="ru-RU" sz="1200" b="1" dirty="0">
                          <a:effectLst/>
                        </a:rPr>
                        <a:t>ВМР "Первомайская СШ"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3852504831"/>
                  </a:ext>
                </a:extLst>
              </a:tr>
              <a:tr h="193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15. МБОУ </a:t>
                      </a:r>
                      <a:r>
                        <a:rPr lang="ru-RU" sz="1200" b="1" dirty="0">
                          <a:effectLst/>
                        </a:rPr>
                        <a:t>ВМР "</a:t>
                      </a:r>
                      <a:r>
                        <a:rPr lang="ru-RU" sz="1200" b="1" dirty="0" err="1">
                          <a:effectLst/>
                        </a:rPr>
                        <a:t>Фетининская</a:t>
                      </a:r>
                      <a:r>
                        <a:rPr lang="ru-RU" sz="1200" b="1" dirty="0">
                          <a:effectLst/>
                        </a:rPr>
                        <a:t> ОШ"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extLst>
                  <a:ext uri="{0D108BD9-81ED-4DB2-BD59-A6C34878D82A}">
                    <a16:rowId xmlns:a16="http://schemas.microsoft.com/office/drawing/2014/main" val="888377371"/>
                  </a:ext>
                </a:extLst>
              </a:tr>
              <a:tr h="193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16. МБОУ </a:t>
                      </a:r>
                      <a:r>
                        <a:rPr lang="ru-RU" sz="1200" b="1" dirty="0">
                          <a:effectLst/>
                        </a:rPr>
                        <a:t>ВМР "Дубровская ОШ имени </a:t>
                      </a:r>
                      <a:r>
                        <a:rPr lang="ru-RU" sz="1200" b="1" dirty="0" err="1">
                          <a:effectLst/>
                        </a:rPr>
                        <a:t>Сугрина</a:t>
                      </a:r>
                      <a:r>
                        <a:rPr lang="ru-RU" sz="1200" b="1" dirty="0">
                          <a:effectLst/>
                        </a:rPr>
                        <a:t> В.В."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extLst>
                  <a:ext uri="{0D108BD9-81ED-4DB2-BD59-A6C34878D82A}">
                    <a16:rowId xmlns:a16="http://schemas.microsoft.com/office/drawing/2014/main" val="2421829778"/>
                  </a:ext>
                </a:extLst>
              </a:tr>
              <a:tr h="231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3" tooltip="Карта Вытегорского района"/>
                        </a:rPr>
                        <a:t>Вытегорский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tc>
                  <a:txBody>
                    <a:bodyPr/>
                    <a:lstStyle/>
                    <a:p>
                      <a:pPr indent="2019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1.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МБОУ </a:t>
                      </a: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Белоручейская</a:t>
                      </a:r>
                      <a:r>
                        <a:rPr lang="ru-RU" sz="1200" dirty="0">
                          <a:effectLst/>
                        </a:rPr>
                        <a:t> СОШ»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extLst>
                  <a:ext uri="{0D108BD9-81ED-4DB2-BD59-A6C34878D82A}">
                    <a16:rowId xmlns:a16="http://schemas.microsoft.com/office/drawing/2014/main" val="2223949887"/>
                  </a:ext>
                </a:extLst>
              </a:tr>
              <a:tr h="195330">
                <a:tc row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>
                          <a:effectLst/>
                          <a:hlinkClick r:id="rId4" tooltip="Карта Грязовецкого района"/>
                        </a:rPr>
                        <a:t>Грязовецкий район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1. МБОУ </a:t>
                      </a:r>
                      <a:r>
                        <a:rPr lang="ru-RU" sz="1200" b="1" dirty="0">
                          <a:effectLst/>
                        </a:rPr>
                        <a:t>ГМР  "</a:t>
                      </a:r>
                      <a:r>
                        <a:rPr lang="ru-RU" sz="1200" b="1" dirty="0" err="1">
                          <a:effectLst/>
                        </a:rPr>
                        <a:t>Комьянская</a:t>
                      </a:r>
                      <a:r>
                        <a:rPr lang="ru-RU" sz="1200" b="1" dirty="0">
                          <a:effectLst/>
                        </a:rPr>
                        <a:t> школа"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637175446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2. МБОУ </a:t>
                      </a:r>
                      <a:r>
                        <a:rPr lang="ru-RU" sz="1200" b="1" dirty="0">
                          <a:effectLst/>
                        </a:rPr>
                        <a:t>ГМР "</a:t>
                      </a:r>
                      <a:r>
                        <a:rPr lang="ru-RU" sz="1200" b="1" dirty="0" err="1">
                          <a:effectLst/>
                        </a:rPr>
                        <a:t>Ростиловская</a:t>
                      </a:r>
                      <a:r>
                        <a:rPr lang="ru-RU" sz="1200" b="1" dirty="0">
                          <a:effectLst/>
                        </a:rPr>
                        <a:t> школа"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943860594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3. МБОУ </a:t>
                      </a:r>
                      <a:r>
                        <a:rPr lang="ru-RU" sz="1200" b="1" dirty="0">
                          <a:effectLst/>
                        </a:rPr>
                        <a:t>ГМР «</a:t>
                      </a:r>
                      <a:r>
                        <a:rPr lang="ru-RU" sz="1200" b="1" dirty="0" err="1">
                          <a:effectLst/>
                        </a:rPr>
                        <a:t>Вохтожская</a:t>
                      </a:r>
                      <a:r>
                        <a:rPr lang="ru-RU" sz="1200" b="1" dirty="0">
                          <a:effectLst/>
                        </a:rPr>
                        <a:t>  школа»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2481957788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4. МБОУ </a:t>
                      </a:r>
                      <a:r>
                        <a:rPr lang="ru-RU" sz="1200" b="1" dirty="0">
                          <a:effectLst/>
                        </a:rPr>
                        <a:t>ГМР "</a:t>
                      </a:r>
                      <a:r>
                        <a:rPr lang="ru-RU" sz="1200" b="1" dirty="0" err="1">
                          <a:effectLst/>
                        </a:rPr>
                        <a:t>Сидоровская</a:t>
                      </a:r>
                      <a:r>
                        <a:rPr lang="ru-RU" sz="1200" b="1" dirty="0">
                          <a:effectLst/>
                        </a:rPr>
                        <a:t> школа"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3775457514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5. МБОУ </a:t>
                      </a:r>
                      <a:r>
                        <a:rPr lang="ru-RU" sz="1200" b="1" dirty="0">
                          <a:effectLst/>
                        </a:rPr>
                        <a:t>ГМР Вологодской области "Юровская школа"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2772977279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6. МБОУ  </a:t>
                      </a:r>
                      <a:r>
                        <a:rPr lang="ru-RU" sz="1200" b="1" dirty="0">
                          <a:effectLst/>
                        </a:rPr>
                        <a:t>ГМР "Слободская школа </a:t>
                      </a:r>
                      <a:r>
                        <a:rPr lang="ru-RU" sz="1200" b="1" dirty="0" err="1">
                          <a:effectLst/>
                        </a:rPr>
                        <a:t>им.Г.Н</a:t>
                      </a:r>
                      <a:r>
                        <a:rPr lang="ru-RU" sz="1200" b="1" dirty="0">
                          <a:effectLst/>
                        </a:rPr>
                        <a:t>. Пономарева" 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222227771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7. МБОУ </a:t>
                      </a:r>
                      <a:r>
                        <a:rPr lang="ru-RU" sz="1200" b="1" dirty="0">
                          <a:effectLst/>
                        </a:rPr>
                        <a:t>ГМР  "СШ  №1 г. Грязовца"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3405922754"/>
                  </a:ext>
                </a:extLst>
              </a:tr>
              <a:tr h="195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effectLst/>
                        </a:rPr>
                        <a:t>8. МБОУ  </a:t>
                      </a:r>
                      <a:r>
                        <a:rPr lang="ru-RU" sz="1200" b="1" dirty="0">
                          <a:effectLst/>
                        </a:rPr>
                        <a:t>ГМР ВО "СШ №2 г. Грязовца"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0" marR="62030" marT="0" marB="0" anchor="b"/>
                </a:tc>
                <a:extLst>
                  <a:ext uri="{0D108BD9-81ED-4DB2-BD59-A6C34878D82A}">
                    <a16:rowId xmlns:a16="http://schemas.microsoft.com/office/drawing/2014/main" val="1408167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989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</a:t>
            </a:r>
            <a:r>
              <a:rPr lang="ru-RU" sz="1600" b="1" dirty="0">
                <a:solidFill>
                  <a:prstClr val="black"/>
                </a:solidFill>
              </a:rPr>
              <a:t>августа 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965046"/>
              </p:ext>
            </p:extLst>
          </p:nvPr>
        </p:nvGraphicFramePr>
        <p:xfrm>
          <a:off x="838200" y="1720735"/>
          <a:ext cx="10515601" cy="5215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211">
                  <a:extLst>
                    <a:ext uri="{9D8B030D-6E8A-4147-A177-3AD203B41FA5}">
                      <a16:colId xmlns:a16="http://schemas.microsoft.com/office/drawing/2014/main" val="1472961029"/>
                    </a:ext>
                  </a:extLst>
                </a:gridCol>
                <a:gridCol w="1903614">
                  <a:extLst>
                    <a:ext uri="{9D8B030D-6E8A-4147-A177-3AD203B41FA5}">
                      <a16:colId xmlns:a16="http://schemas.microsoft.com/office/drawing/2014/main" val="1688052054"/>
                    </a:ext>
                  </a:extLst>
                </a:gridCol>
                <a:gridCol w="8136776">
                  <a:extLst>
                    <a:ext uri="{9D8B030D-6E8A-4147-A177-3AD203B41FA5}">
                      <a16:colId xmlns:a16="http://schemas.microsoft.com/office/drawing/2014/main" val="3522697938"/>
                    </a:ext>
                  </a:extLst>
                </a:gridCol>
              </a:tblGrid>
              <a:tr h="257694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2" tooltip="Карта Кадуйского района"/>
                        </a:rPr>
                        <a:t>Кадуйский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 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ru-RU" sz="1400" b="1" dirty="0">
                          <a:effectLst/>
                        </a:rPr>
                        <a:t>МБОУ КМР "</a:t>
                      </a:r>
                      <a:r>
                        <a:rPr lang="ru-RU" sz="1400" b="1" dirty="0" err="1">
                          <a:effectLst/>
                        </a:rPr>
                        <a:t>Кадуйская</a:t>
                      </a:r>
                      <a:r>
                        <a:rPr lang="ru-RU" sz="1400" b="1" dirty="0">
                          <a:effectLst/>
                        </a:rPr>
                        <a:t> СШ №1 имени В.В. Судакова"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extLst>
                  <a:ext uri="{0D108BD9-81ED-4DB2-BD59-A6C34878D82A}">
                    <a16:rowId xmlns:a16="http://schemas.microsoft.com/office/drawing/2014/main" val="630407272"/>
                  </a:ext>
                </a:extLst>
              </a:tr>
              <a:tr h="271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</a:t>
                      </a:r>
                      <a:r>
                        <a:rPr lang="ru-RU" sz="1400" b="1" baseline="0" dirty="0" smtClean="0">
                          <a:effectLst/>
                        </a:rPr>
                        <a:t> </a:t>
                      </a:r>
                      <a:r>
                        <a:rPr lang="ru-RU" sz="1400" b="1" dirty="0" smtClean="0">
                          <a:effectLst/>
                        </a:rPr>
                        <a:t>МБОУ </a:t>
                      </a:r>
                      <a:r>
                        <a:rPr lang="ru-RU" sz="1400" b="1" dirty="0">
                          <a:effectLst/>
                        </a:rPr>
                        <a:t>КМР «</a:t>
                      </a:r>
                      <a:r>
                        <a:rPr lang="ru-RU" sz="1400" b="1" dirty="0" err="1">
                          <a:effectLst/>
                        </a:rPr>
                        <a:t>Хохловская</a:t>
                      </a:r>
                      <a:r>
                        <a:rPr lang="ru-RU" sz="1400" b="1" dirty="0">
                          <a:effectLst/>
                        </a:rPr>
                        <a:t> СШ имени Героя Советского Союза </a:t>
                      </a:r>
                      <a:r>
                        <a:rPr lang="ru-RU" sz="1400" b="1" dirty="0" err="1">
                          <a:effectLst/>
                        </a:rPr>
                        <a:t>В.П.Лебедева</a:t>
                      </a:r>
                      <a:r>
                        <a:rPr lang="ru-RU" sz="1400" b="1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extLst>
                  <a:ext uri="{0D108BD9-81ED-4DB2-BD59-A6C34878D82A}">
                    <a16:rowId xmlns:a16="http://schemas.microsoft.com/office/drawing/2014/main" val="2791046383"/>
                  </a:ext>
                </a:extLst>
              </a:tr>
              <a:tr h="2828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3. </a:t>
                      </a:r>
                      <a:r>
                        <a:rPr lang="ru-RU" sz="1400" b="1" dirty="0">
                          <a:effectLst/>
                        </a:rPr>
                        <a:t>МБОУ КМР «</a:t>
                      </a:r>
                      <a:r>
                        <a:rPr lang="ru-RU" sz="1400" b="1" dirty="0" err="1">
                          <a:effectLst/>
                        </a:rPr>
                        <a:t>Андогская</a:t>
                      </a:r>
                      <a:r>
                        <a:rPr lang="ru-RU" sz="1400" b="1" dirty="0">
                          <a:effectLst/>
                        </a:rPr>
                        <a:t> СШ имени Героя Советского Союза </a:t>
                      </a:r>
                      <a:r>
                        <a:rPr lang="ru-RU" sz="1400" b="1" dirty="0" err="1">
                          <a:effectLst/>
                        </a:rPr>
                        <a:t>А.А.Карташова</a:t>
                      </a:r>
                      <a:r>
                        <a:rPr lang="ru-RU" sz="1400" b="1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extLst>
                  <a:ext uri="{0D108BD9-81ED-4DB2-BD59-A6C34878D82A}">
                    <a16:rowId xmlns:a16="http://schemas.microsoft.com/office/drawing/2014/main" val="3281982662"/>
                  </a:ext>
                </a:extLst>
              </a:tr>
              <a:tr h="1954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4. МБОУ </a:t>
                      </a:r>
                      <a:r>
                        <a:rPr lang="ru-RU" sz="1400" b="1" dirty="0">
                          <a:effectLst/>
                        </a:rPr>
                        <a:t>КМР  «</a:t>
                      </a:r>
                      <a:r>
                        <a:rPr lang="ru-RU" sz="1400" b="1" dirty="0" err="1">
                          <a:effectLst/>
                        </a:rPr>
                        <a:t>Кадуйская</a:t>
                      </a:r>
                      <a:r>
                        <a:rPr lang="ru-RU" sz="1400" b="1" dirty="0">
                          <a:effectLst/>
                        </a:rPr>
                        <a:t> СШ»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extLst>
                  <a:ext uri="{0D108BD9-81ED-4DB2-BD59-A6C34878D82A}">
                    <a16:rowId xmlns:a16="http://schemas.microsoft.com/office/drawing/2014/main" val="1294198318"/>
                  </a:ext>
                </a:extLst>
              </a:tr>
              <a:tr h="217238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hlinkClick r:id="rId3" tooltip="Карта Кирилловского района"/>
                        </a:rPr>
                        <a:t>Кирилловский район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1. БОУ </a:t>
                      </a:r>
                      <a:r>
                        <a:rPr lang="ru-RU" sz="1400" dirty="0">
                          <a:effectLst/>
                        </a:rPr>
                        <a:t>КМР "</a:t>
                      </a:r>
                      <a:r>
                        <a:rPr lang="ru-RU" sz="1400" dirty="0" err="1">
                          <a:effectLst/>
                        </a:rPr>
                        <a:t>Алёшинская</a:t>
                      </a:r>
                      <a:r>
                        <a:rPr lang="ru-RU" sz="1400" dirty="0">
                          <a:effectLst/>
                        </a:rPr>
                        <a:t> ОШ"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1752432357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2. БОУ </a:t>
                      </a:r>
                      <a:r>
                        <a:rPr lang="ru-RU" sz="1400" dirty="0">
                          <a:effectLst/>
                        </a:rPr>
                        <a:t>КМР "</a:t>
                      </a:r>
                      <a:r>
                        <a:rPr lang="ru-RU" sz="1400" dirty="0" err="1">
                          <a:effectLst/>
                        </a:rPr>
                        <a:t>Вогнемская</a:t>
                      </a:r>
                      <a:r>
                        <a:rPr lang="ru-RU" sz="1400" dirty="0">
                          <a:effectLst/>
                        </a:rPr>
                        <a:t> ОШ имени А.М. Коновалова"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ctr"/>
                </a:tc>
                <a:extLst>
                  <a:ext uri="{0D108BD9-81ED-4DB2-BD59-A6C34878D82A}">
                    <a16:rowId xmlns:a16="http://schemas.microsoft.com/office/drawing/2014/main" val="4244156452"/>
                  </a:ext>
                </a:extLst>
              </a:tr>
              <a:tr h="2689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3. БОУ </a:t>
                      </a:r>
                      <a:r>
                        <a:rPr lang="ru-RU" sz="1400" dirty="0">
                          <a:effectLst/>
                        </a:rPr>
                        <a:t>КМР "</a:t>
                      </a:r>
                      <a:r>
                        <a:rPr lang="ru-RU" sz="1400" dirty="0" err="1">
                          <a:effectLst/>
                        </a:rPr>
                        <a:t>Ферапонтовская</a:t>
                      </a:r>
                      <a:r>
                        <a:rPr lang="ru-RU" sz="1400" dirty="0">
                          <a:effectLst/>
                        </a:rPr>
                        <a:t> СШ имени Героя Советского Союза А.В. Андреева"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ctr"/>
                </a:tc>
                <a:extLst>
                  <a:ext uri="{0D108BD9-81ED-4DB2-BD59-A6C34878D82A}">
                    <a16:rowId xmlns:a16="http://schemas.microsoft.com/office/drawing/2014/main" val="780108920"/>
                  </a:ext>
                </a:extLst>
              </a:tr>
              <a:tr h="384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4. БОУ </a:t>
                      </a:r>
                      <a:r>
                        <a:rPr lang="ru-RU" sz="1400" dirty="0">
                          <a:effectLst/>
                        </a:rPr>
                        <a:t>КМР "</a:t>
                      </a:r>
                      <a:r>
                        <a:rPr lang="ru-RU" sz="1400" dirty="0" err="1">
                          <a:effectLst/>
                        </a:rPr>
                        <a:t>Талицкая</a:t>
                      </a:r>
                      <a:r>
                        <a:rPr lang="ru-RU" sz="1400" dirty="0">
                          <a:effectLst/>
                        </a:rPr>
                        <a:t> СШ"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ctr"/>
                </a:tc>
                <a:extLst>
                  <a:ext uri="{0D108BD9-81ED-4DB2-BD59-A6C34878D82A}">
                    <a16:rowId xmlns:a16="http://schemas.microsoft.com/office/drawing/2014/main" val="1565518749"/>
                  </a:ext>
                </a:extLst>
              </a:tr>
              <a:tr h="1954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5. АОУ </a:t>
                      </a:r>
                      <a:r>
                        <a:rPr lang="ru-RU" sz="1400" dirty="0">
                          <a:effectLst/>
                        </a:rPr>
                        <a:t>КМР "</a:t>
                      </a:r>
                      <a:r>
                        <a:rPr lang="ru-RU" sz="1400" dirty="0" err="1">
                          <a:effectLst/>
                        </a:rPr>
                        <a:t>Николоторжская</a:t>
                      </a:r>
                      <a:r>
                        <a:rPr lang="ru-RU" sz="1400" dirty="0">
                          <a:effectLst/>
                        </a:rPr>
                        <a:t> СШ  имени Героя Советского Союза Е.Н. Преображенского"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ctr"/>
                </a:tc>
                <a:extLst>
                  <a:ext uri="{0D108BD9-81ED-4DB2-BD59-A6C34878D82A}">
                    <a16:rowId xmlns:a16="http://schemas.microsoft.com/office/drawing/2014/main" val="2796030805"/>
                  </a:ext>
                </a:extLst>
              </a:tr>
              <a:tr h="253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2138" marR="62138" marT="0" marB="0" anchor="ctr"/>
                </a:tc>
                <a:extLst>
                  <a:ext uri="{0D108BD9-81ED-4DB2-BD59-A6C34878D82A}">
                    <a16:rowId xmlns:a16="http://schemas.microsoft.com/office/drawing/2014/main" val="3811054364"/>
                  </a:ext>
                </a:extLst>
              </a:tr>
              <a:tr h="217238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4" tooltip="Карта Кичменгско-Городецкого района"/>
                        </a:rPr>
                        <a:t>Кичменгско-Городецкий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 МБОУ  </a:t>
                      </a:r>
                      <a:r>
                        <a:rPr lang="ru-RU" sz="1400" b="1" dirty="0">
                          <a:effectLst/>
                        </a:rPr>
                        <a:t>" </a:t>
                      </a:r>
                      <a:r>
                        <a:rPr lang="ru-RU" sz="1400" b="1" dirty="0" err="1">
                          <a:effectLst/>
                        </a:rPr>
                        <a:t>Нижнеенангская</a:t>
                      </a:r>
                      <a:r>
                        <a:rPr lang="ru-RU" sz="1400" b="1" dirty="0">
                          <a:effectLst/>
                        </a:rPr>
                        <a:t> СШ"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2651948183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 МАОУ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Кичменгско</a:t>
                      </a:r>
                      <a:r>
                        <a:rPr lang="ru-RU" sz="1400" b="1" dirty="0">
                          <a:effectLst/>
                        </a:rPr>
                        <a:t>-Городецкая СШ»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1321453725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3. МБОУ 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Югская</a:t>
                      </a:r>
                      <a:r>
                        <a:rPr lang="ru-RU" sz="1400" b="1" dirty="0">
                          <a:effectLst/>
                        </a:rPr>
                        <a:t> 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1677439150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4. МАОУ  </a:t>
                      </a:r>
                      <a:r>
                        <a:rPr lang="ru-RU" sz="1400" b="1" dirty="0">
                          <a:effectLst/>
                        </a:rPr>
                        <a:t>"Первомайская СШ"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2111684533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5. МАОУ 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Косковская</a:t>
                      </a:r>
                      <a:r>
                        <a:rPr lang="ru-RU" sz="1400" b="1" dirty="0">
                          <a:effectLst/>
                        </a:rPr>
                        <a:t> СШ»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364387420"/>
                  </a:ext>
                </a:extLst>
              </a:tr>
              <a:tr h="217238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5" tooltip="Карта Междуреченского района"/>
                        </a:rPr>
                        <a:t>Междуреченский район</a:t>
                      </a: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/>
                </a:tc>
                <a:tc>
                  <a:txBody>
                    <a:bodyPr/>
                    <a:lstStyle/>
                    <a:p>
                      <a:pPr indent="2019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</a:rPr>
                        <a:t>1. </a:t>
                      </a:r>
                      <a:r>
                        <a:rPr lang="ru-RU" sz="1400" dirty="0" smtClean="0">
                          <a:effectLst/>
                        </a:rPr>
                        <a:t>МБОУ  </a:t>
                      </a:r>
                      <a:r>
                        <a:rPr lang="ru-RU" sz="1400" dirty="0">
                          <a:effectLst/>
                        </a:rPr>
                        <a:t>"Шуйская СОШ"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156986032"/>
                  </a:ext>
                </a:extLst>
              </a:tr>
              <a:tr h="201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9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 МБОУ "Старосельская ООШ"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1279776229"/>
                  </a:ext>
                </a:extLst>
              </a:tr>
              <a:tr h="2098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9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 МБОУ для детей дошкольного и младшего школьного возраста "Враговская начальная школа-детский сад"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3561379652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9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 МБОУ "Шейбухтовская ООШ"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3637357242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9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 МБОУ "Ботановская ОШ"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2764881102"/>
                  </a:ext>
                </a:extLst>
              </a:tr>
              <a:tr h="217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019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6. МБОУ "</a:t>
                      </a:r>
                      <a:r>
                        <a:rPr lang="ru-RU" sz="1400" dirty="0" err="1">
                          <a:effectLst/>
                        </a:rPr>
                        <a:t>Туровецкая</a:t>
                      </a:r>
                      <a:r>
                        <a:rPr lang="ru-RU" sz="1400" dirty="0">
                          <a:effectLst/>
                        </a:rPr>
                        <a:t> ООШ"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38" marR="62138" marT="0" marB="0" anchor="b"/>
                </a:tc>
                <a:extLst>
                  <a:ext uri="{0D108BD9-81ED-4DB2-BD59-A6C34878D82A}">
                    <a16:rowId xmlns:a16="http://schemas.microsoft.com/office/drawing/2014/main" val="2332755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841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</a:t>
            </a:r>
            <a:r>
              <a:rPr lang="ru-RU" sz="1600" b="1" dirty="0">
                <a:solidFill>
                  <a:prstClr val="black"/>
                </a:solidFill>
              </a:rPr>
              <a:t>августа 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805347"/>
              </p:ext>
            </p:extLst>
          </p:nvPr>
        </p:nvGraphicFramePr>
        <p:xfrm>
          <a:off x="838200" y="1920239"/>
          <a:ext cx="10515600" cy="4630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273">
                  <a:extLst>
                    <a:ext uri="{9D8B030D-6E8A-4147-A177-3AD203B41FA5}">
                      <a16:colId xmlns:a16="http://schemas.microsoft.com/office/drawing/2014/main" val="4269798538"/>
                    </a:ext>
                  </a:extLst>
                </a:gridCol>
                <a:gridCol w="1504603">
                  <a:extLst>
                    <a:ext uri="{9D8B030D-6E8A-4147-A177-3AD203B41FA5}">
                      <a16:colId xmlns:a16="http://schemas.microsoft.com/office/drawing/2014/main" val="895009071"/>
                    </a:ext>
                  </a:extLst>
                </a:gridCol>
                <a:gridCol w="8560724">
                  <a:extLst>
                    <a:ext uri="{9D8B030D-6E8A-4147-A177-3AD203B41FA5}">
                      <a16:colId xmlns:a16="http://schemas.microsoft.com/office/drawing/2014/main" val="1372039969"/>
                    </a:ext>
                  </a:extLst>
                </a:gridCol>
              </a:tblGrid>
              <a:tr h="272364">
                <a:tc row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u="none" strike="noStrike" dirty="0">
                          <a:effectLst/>
                          <a:hlinkClick r:id="rId2" tooltip="Карта Никольского района"/>
                        </a:rPr>
                        <a:t>Никольский район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 МБОУ 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Теребаевская</a:t>
                      </a:r>
                      <a:r>
                        <a:rPr lang="ru-RU" sz="1400" b="1" dirty="0">
                          <a:effectLst/>
                        </a:rPr>
                        <a:t> ООШ»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7800396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 МБОУ 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Кожаевская</a:t>
                      </a:r>
                      <a:r>
                        <a:rPr lang="ru-RU" sz="1400" b="1" dirty="0">
                          <a:effectLst/>
                        </a:rPr>
                        <a:t> ООШ»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83833556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3. МБОУ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Аргуновская</a:t>
                      </a:r>
                      <a:r>
                        <a:rPr lang="ru-RU" sz="1400" b="1" dirty="0">
                          <a:effectLst/>
                        </a:rPr>
                        <a:t> СОШ  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3248548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4. МБОУ </a:t>
                      </a:r>
                      <a:r>
                        <a:rPr lang="ru-RU" sz="1400" b="1" dirty="0">
                          <a:effectLst/>
                        </a:rPr>
                        <a:t>«Борковская СОШ»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32089308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5. МБОУ 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Пермасская</a:t>
                      </a:r>
                      <a:r>
                        <a:rPr lang="ru-RU" sz="1400" b="1" dirty="0">
                          <a:effectLst/>
                        </a:rPr>
                        <a:t> ООШ»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5584550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6. МБОУ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Осиновская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8299301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7. МБОУ </a:t>
                      </a:r>
                      <a:r>
                        <a:rPr lang="ru-RU" sz="1400" b="1" dirty="0">
                          <a:effectLst/>
                        </a:rPr>
                        <a:t>"Бутово-</a:t>
                      </a:r>
                      <a:r>
                        <a:rPr lang="ru-RU" sz="1400" b="1" dirty="0" err="1">
                          <a:effectLst/>
                        </a:rPr>
                        <a:t>Курьевская</a:t>
                      </a:r>
                      <a:r>
                        <a:rPr lang="ru-RU" sz="1400" b="1" dirty="0">
                          <a:effectLst/>
                        </a:rPr>
                        <a:t> ООШ»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61090722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8. МБОУ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Вахневская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44763642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9. МБОУ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Зеленцовская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5754383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10 МБОУ </a:t>
                      </a:r>
                      <a:r>
                        <a:rPr lang="ru-RU" sz="1400" b="1" dirty="0">
                          <a:effectLst/>
                        </a:rPr>
                        <a:t>"СОШ №2 г. Никольска"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72712439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11.</a:t>
                      </a:r>
                      <a:r>
                        <a:rPr lang="ru-RU" sz="1400" b="1" baseline="0" dirty="0" smtClean="0">
                          <a:effectLst/>
                        </a:rPr>
                        <a:t> </a:t>
                      </a:r>
                      <a:r>
                        <a:rPr lang="ru-RU" sz="1400" b="1" dirty="0" smtClean="0">
                          <a:effectLst/>
                        </a:rPr>
                        <a:t>МБОУ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Дуниловская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49589601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12. МБОУ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Байдаровская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83721304"/>
                  </a:ext>
                </a:extLst>
              </a:tr>
              <a:tr h="272364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3" tooltip="Карта Нюксенского района"/>
                        </a:rPr>
                        <a:t>Нюксенский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1. БОУ </a:t>
                      </a:r>
                      <a:r>
                        <a:rPr lang="ru-RU" sz="1400" dirty="0">
                          <a:effectLst/>
                        </a:rPr>
                        <a:t>НМР  ВО "</a:t>
                      </a:r>
                      <a:r>
                        <a:rPr lang="ru-RU" sz="1400" dirty="0" err="1">
                          <a:effectLst/>
                        </a:rPr>
                        <a:t>Левашская</a:t>
                      </a:r>
                      <a:r>
                        <a:rPr lang="ru-RU" sz="1400" dirty="0">
                          <a:effectLst/>
                        </a:rPr>
                        <a:t> ООШ"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4165412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2. БОУ </a:t>
                      </a:r>
                      <a:r>
                        <a:rPr lang="ru-RU" sz="1400" dirty="0">
                          <a:effectLst/>
                        </a:rPr>
                        <a:t>НМР ВО  "</a:t>
                      </a:r>
                      <a:r>
                        <a:rPr lang="ru-RU" sz="1400" dirty="0" err="1">
                          <a:effectLst/>
                        </a:rPr>
                        <a:t>Городищенская</a:t>
                      </a:r>
                      <a:r>
                        <a:rPr lang="ru-RU" sz="1400" dirty="0">
                          <a:effectLst/>
                        </a:rPr>
                        <a:t> СОШ 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1254604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3. БОУ </a:t>
                      </a:r>
                      <a:r>
                        <a:rPr lang="ru-RU" sz="1400" dirty="0">
                          <a:effectLst/>
                        </a:rPr>
                        <a:t>КМР ВО " </a:t>
                      </a:r>
                      <a:r>
                        <a:rPr lang="ru-RU" sz="1400" dirty="0" err="1">
                          <a:effectLst/>
                        </a:rPr>
                        <a:t>Игмасская</a:t>
                      </a:r>
                      <a:r>
                        <a:rPr lang="ru-RU" sz="1400" dirty="0">
                          <a:effectLst/>
                        </a:rPr>
                        <a:t> ООШ"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9024022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4. БОУ </a:t>
                      </a:r>
                      <a:r>
                        <a:rPr lang="ru-RU" sz="1400" dirty="0">
                          <a:effectLst/>
                        </a:rPr>
                        <a:t>КМР ВО "</a:t>
                      </a:r>
                      <a:r>
                        <a:rPr lang="ru-RU" sz="1400" dirty="0" err="1">
                          <a:effectLst/>
                        </a:rPr>
                        <a:t>Нюксенская</a:t>
                      </a:r>
                      <a:r>
                        <a:rPr lang="ru-RU" sz="1400" dirty="0">
                          <a:effectLst/>
                        </a:rPr>
                        <a:t> СОШ 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830409"/>
                  </a:ext>
                </a:extLst>
              </a:tr>
              <a:tr h="272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5. БОУ </a:t>
                      </a:r>
                      <a:r>
                        <a:rPr lang="ru-RU" sz="1400" dirty="0">
                          <a:effectLst/>
                        </a:rPr>
                        <a:t>НМР ВО "</a:t>
                      </a:r>
                      <a:r>
                        <a:rPr lang="ru-RU" sz="1400" dirty="0" err="1">
                          <a:effectLst/>
                        </a:rPr>
                        <a:t>Лесютинская</a:t>
                      </a:r>
                      <a:r>
                        <a:rPr lang="ru-RU" sz="1400" dirty="0">
                          <a:effectLst/>
                        </a:rPr>
                        <a:t> ООШ"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9669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316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августа </a:t>
            </a:r>
            <a:r>
              <a:rPr lang="ru-RU" sz="1600" b="1" dirty="0">
                <a:solidFill>
                  <a:prstClr val="black"/>
                </a:solidFill>
              </a:rPr>
              <a:t>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67787"/>
              </p:ext>
            </p:extLst>
          </p:nvPr>
        </p:nvGraphicFramePr>
        <p:xfrm>
          <a:off x="838200" y="1795550"/>
          <a:ext cx="10515600" cy="4848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902">
                  <a:extLst>
                    <a:ext uri="{9D8B030D-6E8A-4147-A177-3AD203B41FA5}">
                      <a16:colId xmlns:a16="http://schemas.microsoft.com/office/drawing/2014/main" val="1463531966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508427685"/>
                    </a:ext>
                  </a:extLst>
                </a:gridCol>
                <a:gridCol w="8361218">
                  <a:extLst>
                    <a:ext uri="{9D8B030D-6E8A-4147-A177-3AD203B41FA5}">
                      <a16:colId xmlns:a16="http://schemas.microsoft.com/office/drawing/2014/main" val="2534399203"/>
                    </a:ext>
                  </a:extLst>
                </a:gridCol>
              </a:tblGrid>
              <a:tr h="247866">
                <a:tc row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2" tooltip="Карта Сокольского района"/>
                        </a:rPr>
                        <a:t>Сокольский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 БОУ </a:t>
                      </a:r>
                      <a:r>
                        <a:rPr lang="ru-RU" sz="1400" b="1" dirty="0">
                          <a:effectLst/>
                        </a:rPr>
                        <a:t>СМР  "</a:t>
                      </a:r>
                      <a:r>
                        <a:rPr lang="ru-RU" sz="1400" b="1" dirty="0" err="1">
                          <a:effectLst/>
                        </a:rPr>
                        <a:t>Рабангская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50643174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 БОУ </a:t>
                      </a:r>
                      <a:r>
                        <a:rPr lang="ru-RU" sz="1400" b="1" dirty="0">
                          <a:effectLst/>
                        </a:rPr>
                        <a:t>СМР  " СОШ №3"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921088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3.</a:t>
                      </a:r>
                      <a:r>
                        <a:rPr lang="ru-RU" sz="1400" b="1" baseline="0" dirty="0" smtClean="0">
                          <a:effectLst/>
                        </a:rPr>
                        <a:t> </a:t>
                      </a:r>
                      <a:r>
                        <a:rPr lang="ru-RU" sz="1400" b="1" dirty="0" smtClean="0">
                          <a:effectLst/>
                        </a:rPr>
                        <a:t>БОУ </a:t>
                      </a:r>
                      <a:r>
                        <a:rPr lang="ru-RU" sz="1400" b="1" dirty="0">
                          <a:effectLst/>
                        </a:rPr>
                        <a:t>СМР  " СОШ № 5"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16422246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4. БОУ </a:t>
                      </a:r>
                      <a:r>
                        <a:rPr lang="ru-RU" sz="1400" b="1" dirty="0">
                          <a:effectLst/>
                        </a:rPr>
                        <a:t>СМР  "</a:t>
                      </a:r>
                      <a:r>
                        <a:rPr lang="ru-RU" sz="1400" b="1" dirty="0" err="1">
                          <a:effectLst/>
                        </a:rPr>
                        <a:t>Кадниковская</a:t>
                      </a:r>
                      <a:r>
                        <a:rPr lang="ru-RU" sz="1400" b="1" dirty="0">
                          <a:effectLst/>
                        </a:rPr>
                        <a:t> СОШ 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60973527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5. БОУ </a:t>
                      </a:r>
                      <a:r>
                        <a:rPr lang="ru-RU" sz="1400" b="1" dirty="0">
                          <a:effectLst/>
                        </a:rPr>
                        <a:t>СМР  " СОШ № 1"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21644376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6. БОУ </a:t>
                      </a:r>
                      <a:r>
                        <a:rPr lang="ru-RU" sz="1400" b="1" dirty="0">
                          <a:effectLst/>
                        </a:rPr>
                        <a:t>СМР  "ООШ №10"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39833347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7. БОУ </a:t>
                      </a:r>
                      <a:r>
                        <a:rPr lang="ru-RU" sz="1400" b="1" dirty="0">
                          <a:effectLst/>
                        </a:rPr>
                        <a:t>СМР  " СОШ №9 имени В.Н. Власовой"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20997440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8. БОУ </a:t>
                      </a:r>
                      <a:r>
                        <a:rPr lang="ru-RU" sz="1400" b="1" dirty="0">
                          <a:effectLst/>
                        </a:rPr>
                        <a:t>СМР  "Архангельская ООШ 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2339509"/>
                  </a:ext>
                </a:extLst>
              </a:tr>
              <a:tr h="236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9. БОУ </a:t>
                      </a:r>
                      <a:r>
                        <a:rPr lang="ru-RU" sz="1400" b="1" dirty="0">
                          <a:effectLst/>
                        </a:rPr>
                        <a:t>СМР  "Общеобразовательная школа для обучающихся с ОВЗ"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4148073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10.  </a:t>
                      </a:r>
                      <a:r>
                        <a:rPr lang="ru-RU" sz="1400" b="1" dirty="0">
                          <a:effectLst/>
                        </a:rPr>
                        <a:t>БОУ СМР  "ООШ № 2"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9302526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11. БОУ </a:t>
                      </a:r>
                      <a:r>
                        <a:rPr lang="ru-RU" sz="1400" b="1" dirty="0">
                          <a:effectLst/>
                        </a:rPr>
                        <a:t>СМР   "</a:t>
                      </a:r>
                      <a:r>
                        <a:rPr lang="ru-RU" sz="1400" b="1" dirty="0" err="1">
                          <a:effectLst/>
                        </a:rPr>
                        <a:t>Двиницкая</a:t>
                      </a:r>
                      <a:r>
                        <a:rPr lang="ru-RU" sz="1400" b="1" dirty="0">
                          <a:effectLst/>
                        </a:rPr>
                        <a:t> 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7494506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12. БОУ </a:t>
                      </a:r>
                      <a:r>
                        <a:rPr lang="ru-RU" sz="1400" b="1" dirty="0">
                          <a:effectLst/>
                        </a:rPr>
                        <a:t>СМР  "</a:t>
                      </a:r>
                      <a:r>
                        <a:rPr lang="ru-RU" sz="1400" b="1" dirty="0" err="1">
                          <a:effectLst/>
                        </a:rPr>
                        <a:t>Воробьевская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4797080"/>
                  </a:ext>
                </a:extLst>
              </a:tr>
              <a:tr h="225284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3" tooltip="Карта Сямженского района"/>
                        </a:rPr>
                        <a:t>Сямженский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0" dirty="0" smtClean="0">
                          <a:effectLst/>
                        </a:rPr>
                        <a:t>1. МБОУ </a:t>
                      </a:r>
                      <a:r>
                        <a:rPr lang="ru-RU" sz="1400" b="0" dirty="0">
                          <a:effectLst/>
                        </a:rPr>
                        <a:t>СМР  "</a:t>
                      </a:r>
                      <a:r>
                        <a:rPr lang="ru-RU" sz="1400" b="0" dirty="0" err="1">
                          <a:effectLst/>
                        </a:rPr>
                        <a:t>Сямженская</a:t>
                      </a:r>
                      <a:r>
                        <a:rPr lang="ru-RU" sz="1400" b="0" dirty="0">
                          <a:effectLst/>
                        </a:rPr>
                        <a:t> СШ" 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2673369"/>
                  </a:ext>
                </a:extLst>
              </a:tr>
              <a:tr h="22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0" dirty="0" smtClean="0">
                          <a:effectLst/>
                        </a:rPr>
                        <a:t>2. МБОУ </a:t>
                      </a:r>
                      <a:r>
                        <a:rPr lang="ru-RU" sz="1400" b="0" dirty="0">
                          <a:effectLst/>
                        </a:rPr>
                        <a:t>СМР  "</a:t>
                      </a:r>
                      <a:r>
                        <a:rPr lang="ru-RU" sz="1400" b="0" dirty="0" err="1">
                          <a:effectLst/>
                        </a:rPr>
                        <a:t>Гремячинская</a:t>
                      </a:r>
                      <a:r>
                        <a:rPr lang="ru-RU" sz="1400" b="0" dirty="0">
                          <a:effectLst/>
                        </a:rPr>
                        <a:t> СШ"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8403117"/>
                  </a:ext>
                </a:extLst>
              </a:tr>
              <a:tr h="22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0" dirty="0" smtClean="0">
                          <a:effectLst/>
                        </a:rPr>
                        <a:t>3. МБОУ </a:t>
                      </a:r>
                      <a:r>
                        <a:rPr lang="ru-RU" sz="1400" b="0" dirty="0">
                          <a:effectLst/>
                        </a:rPr>
                        <a:t>СМР  "</a:t>
                      </a:r>
                      <a:r>
                        <a:rPr lang="ru-RU" sz="1400" b="0" dirty="0" err="1">
                          <a:effectLst/>
                        </a:rPr>
                        <a:t>Двиницкая</a:t>
                      </a:r>
                      <a:r>
                        <a:rPr lang="ru-RU" sz="1400" b="0" dirty="0">
                          <a:effectLst/>
                        </a:rPr>
                        <a:t> ОШ"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0107911"/>
                  </a:ext>
                </a:extLst>
              </a:tr>
              <a:tr h="22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0" dirty="0" smtClean="0">
                          <a:effectLst/>
                        </a:rPr>
                        <a:t>4. МБОУ </a:t>
                      </a:r>
                      <a:r>
                        <a:rPr lang="ru-RU" sz="1400" b="0" dirty="0">
                          <a:effectLst/>
                        </a:rPr>
                        <a:t>СМР  "</a:t>
                      </a:r>
                      <a:r>
                        <a:rPr lang="ru-RU" sz="1400" b="0" dirty="0" err="1">
                          <a:effectLst/>
                        </a:rPr>
                        <a:t>Коробицынская</a:t>
                      </a:r>
                      <a:r>
                        <a:rPr lang="ru-RU" sz="1400" b="0" dirty="0">
                          <a:effectLst/>
                        </a:rPr>
                        <a:t> ОШ"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8743640"/>
                  </a:ext>
                </a:extLst>
              </a:tr>
              <a:tr h="195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4" tooltip="Карта Тарногского района"/>
                        </a:rPr>
                        <a:t>Тарногский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7986936"/>
                  </a:ext>
                </a:extLst>
              </a:tr>
              <a:tr h="247866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5" tooltip="Карта Тотемского района"/>
                        </a:rPr>
                        <a:t>Тотемский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 МБОУ  </a:t>
                      </a:r>
                      <a:r>
                        <a:rPr lang="ru-RU" sz="1400" b="1" dirty="0">
                          <a:effectLst/>
                        </a:rPr>
                        <a:t>«Советская ООШ»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94770978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 МБОУ  </a:t>
                      </a:r>
                      <a:r>
                        <a:rPr lang="ru-RU" sz="1400" b="1" dirty="0">
                          <a:effectLst/>
                        </a:rPr>
                        <a:t>"Калининская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5819260"/>
                  </a:ext>
                </a:extLst>
              </a:tr>
              <a:tr h="247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3. "МБОУ  "</a:t>
                      </a:r>
                      <a:r>
                        <a:rPr lang="ru-RU" sz="1400" b="1" dirty="0" err="1" smtClean="0">
                          <a:effectLst/>
                        </a:rPr>
                        <a:t>Верхнетолшменская</a:t>
                      </a:r>
                      <a:r>
                        <a:rPr lang="ru-RU" sz="1400" b="1" dirty="0" smtClean="0">
                          <a:effectLst/>
                        </a:rPr>
                        <a:t> </a:t>
                      </a:r>
                      <a:r>
                        <a:rPr lang="ru-RU" sz="1400" b="1" dirty="0">
                          <a:effectLst/>
                        </a:rPr>
                        <a:t>ООШ»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24373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251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</a:t>
            </a:r>
            <a:r>
              <a:rPr lang="ru-RU" sz="1600" b="1" dirty="0">
                <a:solidFill>
                  <a:prstClr val="black"/>
                </a:solidFill>
              </a:rPr>
              <a:t>августа 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453422"/>
              </p:ext>
            </p:extLst>
          </p:nvPr>
        </p:nvGraphicFramePr>
        <p:xfrm>
          <a:off x="838200" y="1820483"/>
          <a:ext cx="10515600" cy="4961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8709">
                  <a:extLst>
                    <a:ext uri="{9D8B030D-6E8A-4147-A177-3AD203B41FA5}">
                      <a16:colId xmlns:a16="http://schemas.microsoft.com/office/drawing/2014/main" val="4195521557"/>
                    </a:ext>
                  </a:extLst>
                </a:gridCol>
                <a:gridCol w="1670858">
                  <a:extLst>
                    <a:ext uri="{9D8B030D-6E8A-4147-A177-3AD203B41FA5}">
                      <a16:colId xmlns:a16="http://schemas.microsoft.com/office/drawing/2014/main" val="1781181737"/>
                    </a:ext>
                  </a:extLst>
                </a:gridCol>
                <a:gridCol w="8436033">
                  <a:extLst>
                    <a:ext uri="{9D8B030D-6E8A-4147-A177-3AD203B41FA5}">
                      <a16:colId xmlns:a16="http://schemas.microsoft.com/office/drawing/2014/main" val="3002275265"/>
                    </a:ext>
                  </a:extLst>
                </a:gridCol>
              </a:tblGrid>
              <a:tr h="23195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 err="1">
                          <a:effectLst/>
                          <a:hlinkClick r:id="rId2" tooltip="Карта Усть-Кубинского района"/>
                        </a:rPr>
                        <a:t>Усть</a:t>
                      </a:r>
                      <a:r>
                        <a:rPr lang="ru-RU" sz="1400" u="none" strike="noStrike" dirty="0">
                          <a:effectLst/>
                          <a:hlinkClick r:id="rId2" tooltip="Карта Усть-Кубинского района"/>
                        </a:rPr>
                        <a:t>-Кубинский район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 МБОУ </a:t>
                      </a:r>
                      <a:r>
                        <a:rPr lang="ru-RU" sz="1400" b="1" dirty="0">
                          <a:effectLst/>
                        </a:rPr>
                        <a:t>"Первомайская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8369697"/>
                  </a:ext>
                </a:extLst>
              </a:tr>
              <a:tr h="2596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 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Уфтюжская</a:t>
                      </a:r>
                      <a:r>
                        <a:rPr lang="ru-RU" sz="1400" b="1" dirty="0">
                          <a:effectLst/>
                        </a:rPr>
                        <a:t> ООШ"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3522333"/>
                  </a:ext>
                </a:extLst>
              </a:tr>
              <a:tr h="231953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 err="1">
                          <a:effectLst/>
                          <a:hlinkClick r:id="rId3" tooltip="Карта Устюженского района"/>
                        </a:rPr>
                        <a:t>Устюженский</a:t>
                      </a:r>
                      <a:r>
                        <a:rPr lang="ru-RU" sz="1400" u="none" strike="noStrike" dirty="0">
                          <a:effectLst/>
                          <a:hlinkClick r:id="rId3" tooltip="Карта Устюженского района"/>
                        </a:rPr>
                        <a:t> район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1.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МОУ </a:t>
                      </a:r>
                      <a:r>
                        <a:rPr lang="ru-RU" sz="1400" dirty="0">
                          <a:effectLst/>
                        </a:rPr>
                        <a:t>"Никольская школа"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0877560"/>
                  </a:ext>
                </a:extLst>
              </a:tr>
              <a:tr h="2108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2.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МОУ </a:t>
                      </a:r>
                      <a:r>
                        <a:rPr lang="ru-RU" sz="1400" dirty="0">
                          <a:effectLst/>
                        </a:rPr>
                        <a:t>"СШ  № 2»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6930107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3. МОУ  </a:t>
                      </a:r>
                      <a:r>
                        <a:rPr lang="ru-RU" sz="1400" dirty="0">
                          <a:effectLst/>
                        </a:rPr>
                        <a:t>"Гимназия"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7547250"/>
                  </a:ext>
                </a:extLst>
              </a:tr>
              <a:tr h="2108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4. МОУ </a:t>
                      </a:r>
                      <a:r>
                        <a:rPr lang="ru-RU" sz="1400" dirty="0">
                          <a:effectLst/>
                        </a:rPr>
                        <a:t>"</a:t>
                      </a:r>
                      <a:r>
                        <a:rPr lang="ru-RU" sz="1400" dirty="0" err="1">
                          <a:effectLst/>
                        </a:rPr>
                        <a:t>Брилинская</a:t>
                      </a:r>
                      <a:r>
                        <a:rPr lang="ru-RU" sz="1400" dirty="0">
                          <a:effectLst/>
                        </a:rPr>
                        <a:t> школа"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4293745"/>
                  </a:ext>
                </a:extLst>
              </a:tr>
              <a:tr h="2108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5. МОУ </a:t>
                      </a:r>
                      <a:r>
                        <a:rPr lang="ru-RU" sz="1400" dirty="0">
                          <a:effectLst/>
                        </a:rPr>
                        <a:t>"</a:t>
                      </a:r>
                      <a:r>
                        <a:rPr lang="ru-RU" sz="1400" dirty="0" err="1">
                          <a:effectLst/>
                        </a:rPr>
                        <a:t>Лентьевская</a:t>
                      </a:r>
                      <a:r>
                        <a:rPr lang="ru-RU" sz="1400" dirty="0">
                          <a:effectLst/>
                        </a:rPr>
                        <a:t> школа"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2872372"/>
                  </a:ext>
                </a:extLst>
              </a:tr>
              <a:tr h="23195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4" tooltip="Карта Харовского района"/>
                        </a:rPr>
                        <a:t>Харовский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 МОУ «</a:t>
                      </a:r>
                      <a:r>
                        <a:rPr lang="ru-RU" sz="1400" b="1" dirty="0" err="1" smtClean="0">
                          <a:effectLst/>
                        </a:rPr>
                        <a:t>Харовская</a:t>
                      </a:r>
                      <a:r>
                        <a:rPr lang="ru-RU" sz="1400" b="1" dirty="0" smtClean="0">
                          <a:effectLst/>
                        </a:rPr>
                        <a:t> СОШ  №2»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27269671"/>
                  </a:ext>
                </a:extLst>
              </a:tr>
              <a:tr h="313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 МОУ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Харовская</a:t>
                      </a:r>
                      <a:r>
                        <a:rPr lang="ru-RU" sz="1400" b="1" dirty="0">
                          <a:effectLst/>
                        </a:rPr>
                        <a:t> СОШ имени Героя Советского Союза Василия </a:t>
                      </a:r>
                      <a:r>
                        <a:rPr lang="ru-RU" sz="1400" b="1" dirty="0" err="1">
                          <a:effectLst/>
                        </a:rPr>
                        <a:t>Прокатова</a:t>
                      </a:r>
                      <a:r>
                        <a:rPr lang="ru-RU" sz="1400" b="1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1594034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3. МОУ </a:t>
                      </a: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Сорожинская</a:t>
                      </a:r>
                      <a:r>
                        <a:rPr lang="ru-RU" sz="1400" b="1" dirty="0">
                          <a:effectLst/>
                        </a:rPr>
                        <a:t> ООШ имени Ильи </a:t>
                      </a:r>
                      <a:r>
                        <a:rPr lang="ru-RU" sz="1400" b="1" dirty="0" err="1">
                          <a:effectLst/>
                        </a:rPr>
                        <a:t>Налётова</a:t>
                      </a:r>
                      <a:r>
                        <a:rPr lang="ru-RU" sz="1400" b="1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234542"/>
                  </a:ext>
                </a:extLst>
              </a:tr>
              <a:tr h="3143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5" tooltip="Карта Чагодощенского района"/>
                        </a:rPr>
                        <a:t>Чагодощенский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1. МБОУ  </a:t>
                      </a:r>
                      <a:r>
                        <a:rPr lang="ru-RU" sz="1400" dirty="0">
                          <a:effectLst/>
                        </a:rPr>
                        <a:t>"Первомайская ООШ"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40321910"/>
                  </a:ext>
                </a:extLst>
              </a:tr>
              <a:tr h="231953">
                <a:tc rowSpan="9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>
                          <a:effectLst/>
                          <a:hlinkClick r:id="rId6" tooltip="Карта Череповецкого района"/>
                        </a:rPr>
                        <a:t>Череповецкий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1.</a:t>
                      </a:r>
                      <a:r>
                        <a:rPr lang="ru-RU" sz="1400" b="1" baseline="0" dirty="0" smtClean="0">
                          <a:effectLst/>
                        </a:rPr>
                        <a:t> </a:t>
                      </a:r>
                      <a:r>
                        <a:rPr lang="ru-RU" sz="1400" b="1" dirty="0" smtClean="0">
                          <a:effectLst/>
                        </a:rPr>
                        <a:t>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Ботовская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1586282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2. 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Домозеровская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2061529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3. МОУ </a:t>
                      </a:r>
                      <a:r>
                        <a:rPr lang="ru-RU" sz="1400" b="1" dirty="0">
                          <a:effectLst/>
                        </a:rPr>
                        <a:t>"Воскресенская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65121260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4. 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Шухободская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22573618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5. 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Малечкинская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51457207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6. 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Климовская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27678943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7. 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Ирдоматская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83437906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8. МОУ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Мяксинская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75330989"/>
                  </a:ext>
                </a:extLst>
              </a:tr>
              <a:tr h="231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9. МОУ  </a:t>
                      </a:r>
                      <a:r>
                        <a:rPr lang="ru-RU" sz="1400" b="1" dirty="0">
                          <a:effectLst/>
                        </a:rPr>
                        <a:t>"</a:t>
                      </a:r>
                      <a:r>
                        <a:rPr lang="ru-RU" sz="1400" b="1" dirty="0" err="1">
                          <a:effectLst/>
                        </a:rPr>
                        <a:t>Ягановская</a:t>
                      </a:r>
                      <a:r>
                        <a:rPr lang="ru-RU" sz="1400" b="1" dirty="0">
                          <a:effectLst/>
                        </a:rPr>
                        <a:t> школа"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72247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85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</a:t>
            </a:r>
            <a:r>
              <a:rPr lang="ru-RU" sz="1600" b="1" dirty="0">
                <a:solidFill>
                  <a:prstClr val="black"/>
                </a:solidFill>
              </a:rPr>
              <a:t>августа 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469500"/>
              </p:ext>
            </p:extLst>
          </p:nvPr>
        </p:nvGraphicFramePr>
        <p:xfrm>
          <a:off x="838200" y="1895306"/>
          <a:ext cx="10456024" cy="4704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573">
                  <a:extLst>
                    <a:ext uri="{9D8B030D-6E8A-4147-A177-3AD203B41FA5}">
                      <a16:colId xmlns:a16="http://schemas.microsoft.com/office/drawing/2014/main" val="1262655389"/>
                    </a:ext>
                  </a:extLst>
                </a:gridCol>
                <a:gridCol w="1787236">
                  <a:extLst>
                    <a:ext uri="{9D8B030D-6E8A-4147-A177-3AD203B41FA5}">
                      <a16:colId xmlns:a16="http://schemas.microsoft.com/office/drawing/2014/main" val="3467454386"/>
                    </a:ext>
                  </a:extLst>
                </a:gridCol>
                <a:gridCol w="8228215">
                  <a:extLst>
                    <a:ext uri="{9D8B030D-6E8A-4147-A177-3AD203B41FA5}">
                      <a16:colId xmlns:a16="http://schemas.microsoft.com/office/drawing/2014/main" val="671479395"/>
                    </a:ext>
                  </a:extLst>
                </a:gridCol>
              </a:tblGrid>
              <a:tr h="421484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effectLst/>
                          <a:hlinkClick r:id="rId2" tooltip="Карта Шекснинского района"/>
                        </a:rPr>
                        <a:t>Шекснинский район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</a:rPr>
                        <a:t>1. МОУ  </a:t>
                      </a:r>
                      <a:r>
                        <a:rPr lang="ru-RU" sz="1600" b="1" dirty="0">
                          <a:effectLst/>
                        </a:rPr>
                        <a:t>"Школа № 1 имени адмирала Алексея Михайловича Калинина"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98687544"/>
                  </a:ext>
                </a:extLst>
              </a:tr>
              <a:tr h="286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</a:rPr>
                        <a:t>2. МОУ </a:t>
                      </a:r>
                      <a:r>
                        <a:rPr lang="ru-RU" sz="1600" b="1" dirty="0">
                          <a:effectLst/>
                        </a:rPr>
                        <a:t>"Устье-</a:t>
                      </a:r>
                      <a:r>
                        <a:rPr lang="ru-RU" sz="1600" b="1" dirty="0" err="1">
                          <a:effectLst/>
                        </a:rPr>
                        <a:t>Угольская</a:t>
                      </a:r>
                      <a:r>
                        <a:rPr lang="ru-RU" sz="1600" b="1" dirty="0">
                          <a:effectLst/>
                        </a:rPr>
                        <a:t> школа"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52756408"/>
                  </a:ext>
                </a:extLst>
              </a:tr>
              <a:tr h="28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</a:rPr>
                        <a:t>3. МОУ </a:t>
                      </a:r>
                      <a:r>
                        <a:rPr lang="ru-RU" sz="1600" b="1" dirty="0">
                          <a:effectLst/>
                        </a:rPr>
                        <a:t>"Центр образования имени Николая Константиновича Розова"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07227296"/>
                  </a:ext>
                </a:extLst>
              </a:tr>
              <a:tr h="286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</a:rPr>
                        <a:t>4. МОУ </a:t>
                      </a:r>
                      <a:r>
                        <a:rPr lang="ru-RU" sz="1600" b="1" dirty="0">
                          <a:effectLst/>
                        </a:rPr>
                        <a:t>"</a:t>
                      </a:r>
                      <a:r>
                        <a:rPr lang="ru-RU" sz="1600" b="1" dirty="0" err="1">
                          <a:effectLst/>
                        </a:rPr>
                        <a:t>Чаромская</a:t>
                      </a:r>
                      <a:r>
                        <a:rPr lang="ru-RU" sz="1600" b="1" dirty="0">
                          <a:effectLst/>
                        </a:rPr>
                        <a:t> школа"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5047433"/>
                  </a:ext>
                </a:extLst>
              </a:tr>
              <a:tr h="286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effectLst/>
                        </a:rPr>
                        <a:t>5. МОУ </a:t>
                      </a:r>
                      <a:r>
                        <a:rPr lang="ru-RU" sz="1600" b="1" dirty="0">
                          <a:effectLst/>
                        </a:rPr>
                        <a:t>"</a:t>
                      </a:r>
                      <a:r>
                        <a:rPr lang="ru-RU" sz="1600" b="1" dirty="0" err="1">
                          <a:effectLst/>
                        </a:rPr>
                        <a:t>Нифантовская</a:t>
                      </a:r>
                      <a:r>
                        <a:rPr lang="ru-RU" sz="1600" b="1" dirty="0">
                          <a:effectLst/>
                        </a:rPr>
                        <a:t> школа"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12256552"/>
                  </a:ext>
                </a:extLst>
              </a:tr>
              <a:tr h="608341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Образовательные организации областного подчинения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ru-RU" sz="1600" dirty="0" smtClean="0">
                          <a:effectLst/>
                        </a:rPr>
                        <a:t>1. БОУ </a:t>
                      </a:r>
                      <a:r>
                        <a:rPr lang="ru-RU" sz="1600" dirty="0">
                          <a:effectLst/>
                        </a:rPr>
                        <a:t>ВО  "Вологодский многопрофильный лицей"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661210"/>
                  </a:ext>
                </a:extLst>
              </a:tr>
              <a:tr h="7533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ru-RU" sz="1600" dirty="0" smtClean="0">
                          <a:effectLst/>
                        </a:rPr>
                        <a:t>2. БОУ </a:t>
                      </a:r>
                      <a:r>
                        <a:rPr lang="ru-RU" sz="1600" dirty="0">
                          <a:effectLst/>
                        </a:rPr>
                        <a:t>ВО  "Вологодская кадетская школа-интернат имени Белозерского полка"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9495209"/>
                  </a:ext>
                </a:extLst>
              </a:tr>
              <a:tr h="8190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ru-RU" sz="1600" dirty="0" smtClean="0">
                          <a:effectLst/>
                        </a:rPr>
                        <a:t>3. БОУ </a:t>
                      </a:r>
                      <a:r>
                        <a:rPr lang="ru-RU" sz="1600" dirty="0">
                          <a:effectLst/>
                        </a:rPr>
                        <a:t>ВО  "</a:t>
                      </a:r>
                      <a:r>
                        <a:rPr lang="ru-RU" sz="1600" dirty="0" err="1">
                          <a:effectLst/>
                        </a:rPr>
                        <a:t>Грязовецкая</a:t>
                      </a:r>
                      <a:r>
                        <a:rPr lang="ru-RU" sz="1600" dirty="0">
                          <a:effectLst/>
                        </a:rPr>
                        <a:t> школа-интернат для обучающихся с ограниченными возможностями здоровья по слуху"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5096684"/>
                  </a:ext>
                </a:extLst>
              </a:tr>
              <a:tr h="9528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ru-RU" sz="1600" dirty="0" smtClean="0">
                          <a:effectLst/>
                        </a:rPr>
                        <a:t>4. БОУ </a:t>
                      </a:r>
                      <a:r>
                        <a:rPr lang="ru-RU" sz="1600" dirty="0">
                          <a:effectLst/>
                        </a:rPr>
                        <a:t>ВО "</a:t>
                      </a:r>
                      <a:r>
                        <a:rPr lang="ru-RU" sz="1600" dirty="0" err="1">
                          <a:effectLst/>
                        </a:rPr>
                        <a:t>Грязовецкая</a:t>
                      </a:r>
                      <a:r>
                        <a:rPr lang="ru-RU" sz="1600" dirty="0">
                          <a:effectLst/>
                        </a:rPr>
                        <a:t> школа-интернат для обучающихся с ограниченными возможностями здоровья по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зрению"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1711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670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Школьные спортивные клубы Вологодской области на </a:t>
            </a:r>
            <a:r>
              <a:rPr lang="ru-RU" sz="1600" b="1" dirty="0" smtClean="0">
                <a:solidFill>
                  <a:prstClr val="black"/>
                </a:solidFill>
              </a:rPr>
              <a:t>16 </a:t>
            </a:r>
            <a:r>
              <a:rPr lang="ru-RU" sz="1600" b="1" dirty="0">
                <a:solidFill>
                  <a:prstClr val="black"/>
                </a:solidFill>
              </a:rPr>
              <a:t>августа 2021 г., </a:t>
            </a:r>
            <a:br>
              <a:rPr lang="ru-RU" sz="1600" b="1" dirty="0">
                <a:solidFill>
                  <a:prstClr val="black"/>
                </a:solidFill>
              </a:rPr>
            </a:br>
            <a:r>
              <a:rPr lang="ru-RU" sz="1600" b="1" dirty="0">
                <a:solidFill>
                  <a:prstClr val="black"/>
                </a:solidFill>
              </a:rPr>
              <a:t>зарегистрированные во Всероссийском Реестре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658764"/>
              </p:ext>
            </p:extLst>
          </p:nvPr>
        </p:nvGraphicFramePr>
        <p:xfrm>
          <a:off x="838201" y="1457865"/>
          <a:ext cx="10515598" cy="55100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083">
                  <a:extLst>
                    <a:ext uri="{9D8B030D-6E8A-4147-A177-3AD203B41FA5}">
                      <a16:colId xmlns:a16="http://schemas.microsoft.com/office/drawing/2014/main" val="2131161354"/>
                    </a:ext>
                  </a:extLst>
                </a:gridCol>
                <a:gridCol w="1080654">
                  <a:extLst>
                    <a:ext uri="{9D8B030D-6E8A-4147-A177-3AD203B41FA5}">
                      <a16:colId xmlns:a16="http://schemas.microsoft.com/office/drawing/2014/main" val="603648195"/>
                    </a:ext>
                  </a:extLst>
                </a:gridCol>
                <a:gridCol w="9042861">
                  <a:extLst>
                    <a:ext uri="{9D8B030D-6E8A-4147-A177-3AD203B41FA5}">
                      <a16:colId xmlns:a16="http://schemas.microsoft.com/office/drawing/2014/main" val="2230499752"/>
                    </a:ext>
                  </a:extLst>
                </a:gridCol>
              </a:tblGrid>
              <a:tr h="267418">
                <a:tc rowSpan="2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tc rowSpan="2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Вологда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1.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МОУ  </a:t>
                      </a:r>
                      <a:r>
                        <a:rPr lang="ru-RU" sz="1100" dirty="0">
                          <a:effectLst/>
                        </a:rPr>
                        <a:t>" СОШ № 31"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 anchor="ctr"/>
                </a:tc>
                <a:extLst>
                  <a:ext uri="{0D108BD9-81ED-4DB2-BD59-A6C34878D82A}">
                    <a16:rowId xmlns:a16="http://schemas.microsoft.com/office/drawing/2014/main" val="3289273625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2. МОУ  </a:t>
                      </a:r>
                      <a:r>
                        <a:rPr lang="ru-RU" sz="1100" dirty="0">
                          <a:effectLst/>
                        </a:rPr>
                        <a:t>" СОШ № 13 имени А.А. </a:t>
                      </a:r>
                      <a:r>
                        <a:rPr lang="ru-RU" sz="1100" dirty="0" err="1">
                          <a:effectLst/>
                        </a:rPr>
                        <a:t>Завитухина</a:t>
                      </a:r>
                      <a:r>
                        <a:rPr lang="ru-RU" sz="1100" dirty="0">
                          <a:effectLst/>
                        </a:rPr>
                        <a:t>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 anchor="ctr"/>
                </a:tc>
                <a:extLst>
                  <a:ext uri="{0D108BD9-81ED-4DB2-BD59-A6C34878D82A}">
                    <a16:rowId xmlns:a16="http://schemas.microsoft.com/office/drawing/2014/main" val="674808163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3. МОУ </a:t>
                      </a:r>
                      <a:r>
                        <a:rPr lang="ru-RU" sz="1100" dirty="0">
                          <a:effectLst/>
                        </a:rPr>
                        <a:t>" СОШ №22 им. Ф.Я. Федулова"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 anchor="ctr"/>
                </a:tc>
                <a:extLst>
                  <a:ext uri="{0D108BD9-81ED-4DB2-BD59-A6C34878D82A}">
                    <a16:rowId xmlns:a16="http://schemas.microsoft.com/office/drawing/2014/main" val="2156970461"/>
                  </a:ext>
                </a:extLst>
              </a:tr>
              <a:tr h="236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4.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МОУ </a:t>
                      </a:r>
                      <a:r>
                        <a:rPr lang="ru-RU" sz="1100" dirty="0">
                          <a:effectLst/>
                        </a:rPr>
                        <a:t>"СОШ № 20 имени героя Советского Союза Долгова Владимира Константиновича"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 anchor="ctr"/>
                </a:tc>
                <a:extLst>
                  <a:ext uri="{0D108BD9-81ED-4DB2-BD59-A6C34878D82A}">
                    <a16:rowId xmlns:a16="http://schemas.microsoft.com/office/drawing/2014/main" val="111373098"/>
                  </a:ext>
                </a:extLst>
              </a:tr>
              <a:tr h="2265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5. МОУ  </a:t>
                      </a:r>
                      <a:r>
                        <a:rPr lang="ru-RU" sz="1100" dirty="0">
                          <a:effectLst/>
                        </a:rPr>
                        <a:t>«СОШ №15 имени дважды Героя Советского Союза А.Ф. </a:t>
                      </a:r>
                      <a:r>
                        <a:rPr lang="ru-RU" sz="1100" dirty="0" err="1">
                          <a:effectLst/>
                        </a:rPr>
                        <a:t>Клубова</a:t>
                      </a:r>
                      <a:r>
                        <a:rPr lang="ru-RU" sz="1100" dirty="0">
                          <a:effectLst/>
                        </a:rPr>
                        <a:t>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 anchor="ctr"/>
                </a:tc>
                <a:extLst>
                  <a:ext uri="{0D108BD9-81ED-4DB2-BD59-A6C34878D82A}">
                    <a16:rowId xmlns:a16="http://schemas.microsoft.com/office/drawing/2014/main" val="2295121400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6.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МОУ </a:t>
                      </a:r>
                      <a:r>
                        <a:rPr lang="ru-RU" sz="1100" dirty="0">
                          <a:effectLst/>
                        </a:rPr>
                        <a:t>" СОШ № 36"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 anchor="ctr"/>
                </a:tc>
                <a:extLst>
                  <a:ext uri="{0D108BD9-81ED-4DB2-BD59-A6C34878D82A}">
                    <a16:rowId xmlns:a16="http://schemas.microsoft.com/office/drawing/2014/main" val="2878365741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7. МОУ </a:t>
                      </a:r>
                      <a:r>
                        <a:rPr lang="ru-RU" sz="1100" dirty="0">
                          <a:effectLst/>
                        </a:rPr>
                        <a:t>" СОШ № 9"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 anchor="ctr"/>
                </a:tc>
                <a:extLst>
                  <a:ext uri="{0D108BD9-81ED-4DB2-BD59-A6C34878D82A}">
                    <a16:rowId xmlns:a16="http://schemas.microsoft.com/office/drawing/2014/main" val="3088692541"/>
                  </a:ext>
                </a:extLst>
              </a:tr>
              <a:tr h="2126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8. МОУ </a:t>
                      </a:r>
                      <a:r>
                        <a:rPr lang="ru-RU" sz="1100" dirty="0">
                          <a:effectLst/>
                        </a:rPr>
                        <a:t>" СОШ №21 имени Василия Ивановича Белова" г. Вологды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833045379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9. МОУ </a:t>
                      </a:r>
                      <a:r>
                        <a:rPr lang="ru-RU" sz="1100" dirty="0">
                          <a:effectLst/>
                        </a:rPr>
                        <a:t>" СОШ №16"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2099036975"/>
                  </a:ext>
                </a:extLst>
              </a:tr>
              <a:tr h="2192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10.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МОУ </a:t>
                      </a:r>
                      <a:r>
                        <a:rPr lang="ru-RU" sz="1100" dirty="0">
                          <a:effectLst/>
                        </a:rPr>
                        <a:t>" СОШ № 18 имени Героя Советского Союза Александра Александровича Полянского"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1949790434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11</a:t>
                      </a:r>
                      <a:r>
                        <a:rPr lang="ru-RU" sz="1100" dirty="0" smtClean="0">
                          <a:effectLst/>
                        </a:rPr>
                        <a:t>. МОУ </a:t>
                      </a:r>
                      <a:r>
                        <a:rPr lang="ru-RU" sz="1100" dirty="0">
                          <a:effectLst/>
                        </a:rPr>
                        <a:t>" СОШ №26"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2803682858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12</a:t>
                      </a:r>
                      <a:r>
                        <a:rPr lang="ru-RU" sz="1100" dirty="0" smtClean="0">
                          <a:effectLst/>
                        </a:rPr>
                        <a:t>. МОУ </a:t>
                      </a:r>
                      <a:r>
                        <a:rPr lang="ru-RU" sz="1100" dirty="0">
                          <a:effectLst/>
                        </a:rPr>
                        <a:t>" СОШ №30"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1056101160"/>
                  </a:ext>
                </a:extLst>
              </a:tr>
              <a:tr h="2126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13</a:t>
                      </a:r>
                      <a:r>
                        <a:rPr lang="ru-RU" sz="1100" dirty="0" smtClean="0">
                          <a:effectLst/>
                        </a:rPr>
                        <a:t>. МОУ </a:t>
                      </a:r>
                      <a:r>
                        <a:rPr lang="ru-RU" sz="1100" dirty="0">
                          <a:effectLst/>
                        </a:rPr>
                        <a:t>«СОШ № 37 имени Маршала Советского Союза И.С. Конева»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94555693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14.  </a:t>
                      </a:r>
                      <a:r>
                        <a:rPr lang="ru-RU" sz="1100" dirty="0">
                          <a:effectLst/>
                        </a:rPr>
                        <a:t>МОУ " СОШ № 41" г. Вологды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407186684"/>
                  </a:ext>
                </a:extLst>
              </a:tr>
              <a:tr h="2126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15. МОУ </a:t>
                      </a:r>
                      <a:r>
                        <a:rPr lang="ru-RU" sz="1100" dirty="0">
                          <a:effectLst/>
                        </a:rPr>
                        <a:t>«Начальная общеобразовательная школа №10»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540227725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16.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МОУ </a:t>
                      </a:r>
                      <a:r>
                        <a:rPr lang="ru-RU" sz="1100" dirty="0">
                          <a:effectLst/>
                        </a:rPr>
                        <a:t>" СОШ № 29 имени А.А. Попова"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1864691847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17. МОУ </a:t>
                      </a:r>
                      <a:r>
                        <a:rPr lang="ru-RU" sz="1100" dirty="0">
                          <a:effectLst/>
                        </a:rPr>
                        <a:t>" СОШ № 4 имени </a:t>
                      </a:r>
                      <a:r>
                        <a:rPr lang="ru-RU" sz="1100" dirty="0" err="1">
                          <a:effectLst/>
                        </a:rPr>
                        <a:t>А.А.Теричева</a:t>
                      </a:r>
                      <a:r>
                        <a:rPr lang="ru-RU" sz="1100" dirty="0">
                          <a:effectLst/>
                        </a:rPr>
                        <a:t>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1165981073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18. МОУ </a:t>
                      </a:r>
                      <a:r>
                        <a:rPr lang="ru-RU" sz="1100" dirty="0">
                          <a:effectLst/>
                        </a:rPr>
                        <a:t>" СОШ № 3"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934932264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19. МОУ </a:t>
                      </a:r>
                      <a:r>
                        <a:rPr lang="ru-RU" sz="1100" dirty="0">
                          <a:effectLst/>
                        </a:rPr>
                        <a:t>СОШ МОУ №17"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836572983"/>
                  </a:ext>
                </a:extLst>
              </a:tr>
              <a:tr h="205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20. МОУ </a:t>
                      </a:r>
                      <a:r>
                        <a:rPr lang="ru-RU" sz="1100" dirty="0">
                          <a:effectLst/>
                        </a:rPr>
                        <a:t>" «Начальная школа - детский сад для обучающихся, воспитанников с ограниченными возможностями здоровья № 98 «Хрусталик»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1645420588"/>
                  </a:ext>
                </a:extLst>
              </a:tr>
              <a:tr h="259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21.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МОУ </a:t>
                      </a:r>
                      <a:r>
                        <a:rPr lang="ru-RU" sz="1100" dirty="0">
                          <a:effectLst/>
                        </a:rPr>
                        <a:t>«СОШ № 11 имени кавалера Ордена мужества подполковника Узкого Николая </a:t>
                      </a:r>
                      <a:r>
                        <a:rPr lang="ru-RU" sz="1100" dirty="0" err="1">
                          <a:effectLst/>
                        </a:rPr>
                        <a:t>Клавдиевича</a:t>
                      </a:r>
                      <a:r>
                        <a:rPr lang="ru-RU" sz="1100" dirty="0">
                          <a:effectLst/>
                        </a:rPr>
                        <a:t>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292347248"/>
                  </a:ext>
                </a:extLst>
              </a:tr>
              <a:tr h="236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22. МОУ </a:t>
                      </a:r>
                      <a:r>
                        <a:rPr lang="ru-RU" sz="1100" dirty="0">
                          <a:effectLst/>
                        </a:rPr>
                        <a:t>«СОШ № 6 имени Героя Советского Союза Пименова Ивана Ивановича" города Вологды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239854466"/>
                  </a:ext>
                </a:extLst>
              </a:tr>
              <a:tr h="240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23. МОУ </a:t>
                      </a:r>
                      <a:r>
                        <a:rPr lang="ru-RU" sz="1100" dirty="0">
                          <a:effectLst/>
                        </a:rPr>
                        <a:t>"СОШ № 7 имени 24 Краснознаменной Евпаторийской гвардейской стрелковой дивизии" города Вологды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2959981425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24. МОУ </a:t>
                      </a:r>
                      <a:r>
                        <a:rPr lang="ru-RU" sz="1100" dirty="0">
                          <a:effectLst/>
                        </a:rPr>
                        <a:t>" СОШ № 33" города Вологды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2579666447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25. МОУ </a:t>
                      </a:r>
                      <a:r>
                        <a:rPr lang="ru-RU" sz="1100" dirty="0">
                          <a:effectLst/>
                        </a:rPr>
                        <a:t>" СОШ № 5" г. Вологды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2140744510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26. МОУ </a:t>
                      </a:r>
                      <a:r>
                        <a:rPr lang="ru-RU" sz="1100" dirty="0">
                          <a:effectLst/>
                        </a:rPr>
                        <a:t>"Центр образования № 42" г. Вологды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781836258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27. МОУ </a:t>
                      </a:r>
                      <a:r>
                        <a:rPr lang="ru-RU" sz="1100" dirty="0">
                          <a:effectLst/>
                        </a:rPr>
                        <a:t>"Гимназия №2</a:t>
                      </a:r>
                      <a:r>
                        <a:rPr lang="ru-RU" sz="1100" dirty="0" smtClean="0">
                          <a:effectLst/>
                        </a:rPr>
                        <a:t>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3435087446"/>
                  </a:ext>
                </a:extLst>
              </a:tr>
              <a:tr h="17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28. МОУ </a:t>
                      </a:r>
                      <a:r>
                        <a:rPr lang="ru-RU" sz="1100" dirty="0">
                          <a:effectLst/>
                        </a:rPr>
                        <a:t>" СОШ  № 12"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70" marR="41970" marT="0" marB="0"/>
                </a:tc>
                <a:extLst>
                  <a:ext uri="{0D108BD9-81ED-4DB2-BD59-A6C34878D82A}">
                    <a16:rowId xmlns:a16="http://schemas.microsoft.com/office/drawing/2014/main" val="532637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8598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2279</Words>
  <Application>Microsoft Office PowerPoint</Application>
  <PresentationFormat>Широкоэкранный</PresentationFormat>
  <Paragraphs>332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Roboto</vt:lpstr>
      <vt:lpstr>Times New Roman</vt:lpstr>
      <vt:lpstr>Тема Office</vt:lpstr>
      <vt:lpstr>Промежуточные итоги работы по созданию школьных спортивных клубов в образовательных организациях Вологодской области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Школьные спортивные клубы Вологодской области на 16 августа 2021 г.,  зарегистрированные во Всероссийском Реестре</vt:lpstr>
      <vt:lpstr>Где и как  найти в Реестре сведения о вашем клубе: </vt:lpstr>
      <vt:lpstr>Памятка для поиска школьных спортивных клубов Вологодской области в Реестре. </vt:lpstr>
      <vt:lpstr>Свидетельство о регистрации ШСК</vt:lpstr>
      <vt:lpstr>ДОКУМЕНТЫ, РЕГУЛИРУЮЩИЕ ДЕЯТЕЛЬНОСТЬ ШКОЛЬНЫХ СПОРТИВНЫХ КЛУБОВ </vt:lpstr>
      <vt:lpstr>ПЕРЕЧЕНЬ ДОКУМЕНТОВ, РАЗМЕЩАЕМЫХ НА СТРАНИЦЕ (ВКЛАДКЕ) ОФИЦИАЛЬНОГО САЙТА ОРГАНИЗАЦИИ «ШКОЛЬНОГО СПОРТИВНОГО КЛУБА» В СЕТИ ИНТЕРНЕТ</vt:lpstr>
      <vt:lpstr>Форма для заполнения,  сведений о школьных спортивных клубах, включаемых во Всероссийский реестр   </vt:lpstr>
      <vt:lpstr>Фестиваль школьных спортивных клубов Вологодской области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Промежуточные итоги работы по созданию школьных спортивных клубов в образовательных организациях Вологодской области</dc:title>
  <dc:creator>Пользователь Windows</dc:creator>
  <cp:lastModifiedBy>Пользователь Windows</cp:lastModifiedBy>
  <cp:revision>35</cp:revision>
  <cp:lastPrinted>2021-08-25T10:40:08Z</cp:lastPrinted>
  <dcterms:created xsi:type="dcterms:W3CDTF">2021-08-06T07:06:09Z</dcterms:created>
  <dcterms:modified xsi:type="dcterms:W3CDTF">2021-08-25T10:47:22Z</dcterms:modified>
</cp:coreProperties>
</file>